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7" roundtripDataSignature="AMtx7mhffC8l0d0ePIIFj4u4sibbz68ta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C13EBD3-98E0-42DB-8BC6-8E96ECDFAB50}">
  <a:tblStyle styleId="{2C13EBD3-98E0-42DB-8BC6-8E96ECDFAB5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A86238E-1554-4C0E-AF91-1E72122A9346}" styleName="Table_1">
    <a:wholeTbl>
      <a:tcTxStyle b="off" i="off">
        <a:font>
          <a:latin typeface="Calibri"/>
          <a:ea typeface="Calibri"/>
          <a:cs typeface="Calibri"/>
        </a:font>
        <a:schemeClr val="dk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tcBdr>
      </a:tcStyle>
    </a:band1H>
    <a:band2H>
      <a:tcTxStyle/>
      <a:tcStyle>
        <a:tcBdr/>
      </a:tcStyle>
    </a:band2H>
    <a:band1V>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1V>
    <a:band2V>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sm" len="sm"/>
              <a:tailEnd type="none" w="sm" len="sm"/>
            </a:ln>
          </a:top>
        </a:tcBdr>
      </a:tcStyle>
    </a:lastRow>
    <a:seCell>
      <a:tcTxStyle/>
      <a:tcStyle>
        <a:tcBdr/>
      </a:tcStyle>
    </a:seCell>
    <a:swCell>
      <a:tcTxStyle/>
      <a:tcStyle>
        <a:tcBdr/>
      </a:tcStyle>
    </a:swCell>
    <a:firstRow>
      <a:tcTxStyle b="on" i="off">
        <a:font>
          <a:latin typeface="Calibri"/>
          <a:ea typeface="Calibri"/>
          <a:cs typeface="Calibri"/>
        </a:font>
        <a:schemeClr val="lt1"/>
      </a:tcTxStyle>
      <a:tcStyle>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showGuides="1">
      <p:cViewPr varScale="1">
        <p:scale>
          <a:sx n="104" d="100"/>
          <a:sy n="104" d="100"/>
        </p:scale>
        <p:origin x="232" y="5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customschemas.google.com/relationships/presentationmetadata" Target="meta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7" name="Google Shape;41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2" name="Google Shape;42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5" name="Google Shape;43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1" name="Google Shape;46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4" name="Google Shape;47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9" name="Google Shape;48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2" name="Google Shape;50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8" name="Google Shape;52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2dad028e290_0_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6" name="Google Shape;536;g2dad028e290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1" name="Google Shape;54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5" name="Google Shape;36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9" name="Google Shape;37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3" name="Google Shape;39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7" name="Google Shape;40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dad028e290_0_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2" name="Google Shape;412;g2dad028e290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標題及內容" type="obj">
  <p:cSld name="OBJECT">
    <p:spTree>
      <p:nvGrpSpPr>
        <p:cNvPr id="1" name="Shape 15"/>
        <p:cNvGrpSpPr/>
        <p:nvPr/>
      </p:nvGrpSpPr>
      <p:grpSpPr>
        <a:xfrm>
          <a:off x="0" y="0"/>
          <a:ext cx="0" cy="0"/>
          <a:chOff x="0" y="0"/>
          <a:chExt cx="0" cy="0"/>
        </a:xfrm>
      </p:grpSpPr>
      <p:sp>
        <p:nvSpPr>
          <p:cNvPr id="16" name="Google Shape;16;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標題及直排文字" type="vertTx">
  <p:cSld name="VERTICAL_TEXT">
    <p:spTree>
      <p:nvGrpSpPr>
        <p:cNvPr id="1" name="Shape 72"/>
        <p:cNvGrpSpPr/>
        <p:nvPr/>
      </p:nvGrpSpPr>
      <p:grpSpPr>
        <a:xfrm>
          <a:off x="0" y="0"/>
          <a:ext cx="0" cy="0"/>
          <a:chOff x="0" y="0"/>
          <a:chExt cx="0" cy="0"/>
        </a:xfrm>
      </p:grpSpPr>
      <p:sp>
        <p:nvSpPr>
          <p:cNvPr id="73" name="Google Shape;73;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直排標題及文字" type="vertTitleAndTx">
  <p:cSld name="VERTICAL_TITLE_AND_VERTICAL_TEXT">
    <p:spTree>
      <p:nvGrpSpPr>
        <p:cNvPr id="1" name="Shape 78"/>
        <p:cNvGrpSpPr/>
        <p:nvPr/>
      </p:nvGrpSpPr>
      <p:grpSpPr>
        <a:xfrm>
          <a:off x="0" y="0"/>
          <a:ext cx="0" cy="0"/>
          <a:chOff x="0" y="0"/>
          <a:chExt cx="0" cy="0"/>
        </a:xfrm>
      </p:grpSpPr>
      <p:sp>
        <p:nvSpPr>
          <p:cNvPr id="79" name="Google Shape;79;p3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標題投影片" type="title">
  <p:cSld name="TITLE">
    <p:spTree>
      <p:nvGrpSpPr>
        <p:cNvPr id="1" name="Shape 21"/>
        <p:cNvGrpSpPr/>
        <p:nvPr/>
      </p:nvGrpSpPr>
      <p:grpSpPr>
        <a:xfrm>
          <a:off x="0" y="0"/>
          <a:ext cx="0" cy="0"/>
          <a:chOff x="0" y="0"/>
          <a:chExt cx="0" cy="0"/>
        </a:xfrm>
      </p:grpSpPr>
      <p:sp>
        <p:nvSpPr>
          <p:cNvPr id="22" name="Google Shape;22;p2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章節標題" type="secHead">
  <p:cSld name="SECTION_HEADER">
    <p:spTree>
      <p:nvGrpSpPr>
        <p:cNvPr id="1" name="Shape 27"/>
        <p:cNvGrpSpPr/>
        <p:nvPr/>
      </p:nvGrpSpPr>
      <p:grpSpPr>
        <a:xfrm>
          <a:off x="0" y="0"/>
          <a:ext cx="0" cy="0"/>
          <a:chOff x="0" y="0"/>
          <a:chExt cx="0" cy="0"/>
        </a:xfrm>
      </p:grpSpPr>
      <p:sp>
        <p:nvSpPr>
          <p:cNvPr id="28" name="Google Shape;28;p2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兩個內容" type="twoObj">
  <p:cSld name="TWO_OBJECTS">
    <p:spTree>
      <p:nvGrpSpPr>
        <p:cNvPr id="1" name="Shape 33"/>
        <p:cNvGrpSpPr/>
        <p:nvPr/>
      </p:nvGrpSpPr>
      <p:grpSpPr>
        <a:xfrm>
          <a:off x="0" y="0"/>
          <a:ext cx="0" cy="0"/>
          <a:chOff x="0" y="0"/>
          <a:chExt cx="0" cy="0"/>
        </a:xfrm>
      </p:grpSpPr>
      <p:sp>
        <p:nvSpPr>
          <p:cNvPr id="34" name="Google Shape;34;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比較" type="twoTxTwoObj">
  <p:cSld name="TWO_OBJECTS_WITH_TEXT">
    <p:spTree>
      <p:nvGrpSpPr>
        <p:cNvPr id="1" name="Shape 40"/>
        <p:cNvGrpSpPr/>
        <p:nvPr/>
      </p:nvGrpSpPr>
      <p:grpSpPr>
        <a:xfrm>
          <a:off x="0" y="0"/>
          <a:ext cx="0" cy="0"/>
          <a:chOff x="0" y="0"/>
          <a:chExt cx="0" cy="0"/>
        </a:xfrm>
      </p:grpSpPr>
      <p:sp>
        <p:nvSpPr>
          <p:cNvPr id="41" name="Google Shape;41;p2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2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只有標題" type="titleOnly">
  <p:cSld name="TITLE_ONLY">
    <p:spTree>
      <p:nvGrpSpPr>
        <p:cNvPr id="1" name="Shape 49"/>
        <p:cNvGrpSpPr/>
        <p:nvPr/>
      </p:nvGrpSpPr>
      <p:grpSpPr>
        <a:xfrm>
          <a:off x="0" y="0"/>
          <a:ext cx="0" cy="0"/>
          <a:chOff x="0" y="0"/>
          <a:chExt cx="0" cy="0"/>
        </a:xfrm>
      </p:grpSpPr>
      <p:sp>
        <p:nvSpPr>
          <p:cNvPr id="50" name="Google Shape;50;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54"/>
        <p:cNvGrpSpPr/>
        <p:nvPr/>
      </p:nvGrpSpPr>
      <p:grpSpPr>
        <a:xfrm>
          <a:off x="0" y="0"/>
          <a:ext cx="0" cy="0"/>
          <a:chOff x="0" y="0"/>
          <a:chExt cx="0" cy="0"/>
        </a:xfrm>
      </p:grpSpPr>
      <p:sp>
        <p:nvSpPr>
          <p:cNvPr id="55" name="Google Shape;55;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含輔助字幕的內容" type="objTx">
  <p:cSld name="OBJECT_WITH_CAPTION_TEXT">
    <p:spTree>
      <p:nvGrpSpPr>
        <p:cNvPr id="1" name="Shape 58"/>
        <p:cNvGrpSpPr/>
        <p:nvPr/>
      </p:nvGrpSpPr>
      <p:grpSpPr>
        <a:xfrm>
          <a:off x="0" y="0"/>
          <a:ext cx="0" cy="0"/>
          <a:chOff x="0" y="0"/>
          <a:chExt cx="0" cy="0"/>
        </a:xfrm>
      </p:grpSpPr>
      <p:sp>
        <p:nvSpPr>
          <p:cNvPr id="59" name="Google Shape;59;p2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含輔助字幕的圖片" type="picTx">
  <p:cSld name="PICTURE_WITH_CAPTION_TEXT">
    <p:spTree>
      <p:nvGrpSpPr>
        <p:cNvPr id="1" name="Shape 65"/>
        <p:cNvGrpSpPr/>
        <p:nvPr/>
      </p:nvGrpSpPr>
      <p:grpSpPr>
        <a:xfrm>
          <a:off x="0" y="0"/>
          <a:ext cx="0" cy="0"/>
          <a:chOff x="0" y="0"/>
          <a:chExt cx="0" cy="0"/>
        </a:xfrm>
      </p:grpSpPr>
      <p:sp>
        <p:nvSpPr>
          <p:cNvPr id="66" name="Google Shape;66;p2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9"/>
          <p:cNvSpPr>
            <a:spLocks noGrp="1"/>
          </p:cNvSpPr>
          <p:nvPr>
            <p:ph type="pic" idx="2"/>
          </p:nvPr>
        </p:nvSpPr>
        <p:spPr>
          <a:xfrm>
            <a:off x="5183188" y="987425"/>
            <a:ext cx="6172200" cy="4873625"/>
          </a:xfrm>
          <a:prstGeom prst="rect">
            <a:avLst/>
          </a:prstGeom>
          <a:noFill/>
          <a:ln>
            <a:noFill/>
          </a:ln>
        </p:spPr>
      </p:sp>
      <p:sp>
        <p:nvSpPr>
          <p:cNvPr id="68" name="Google Shape;68;p2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p:nvPr/>
        </p:nvSpPr>
        <p:spPr>
          <a:xfrm>
            <a:off x="287742" y="347234"/>
            <a:ext cx="1403406" cy="575316"/>
          </a:xfrm>
          <a:prstGeom prst="roundRect">
            <a:avLst>
              <a:gd name="adj" fmla="val 50000"/>
            </a:avLst>
          </a:prstGeom>
          <a:solidFill>
            <a:srgbClr val="2F549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i="0" u="none" strike="noStrike" cap="none">
                <a:solidFill>
                  <a:schemeClr val="lt1"/>
                </a:solidFill>
                <a:latin typeface="Times New Roman"/>
                <a:ea typeface="Times New Roman"/>
                <a:cs typeface="Times New Roman"/>
                <a:sym typeface="Times New Roman"/>
              </a:rPr>
              <a:t>Works</a:t>
            </a:r>
            <a:endParaRPr sz="2800" b="1" i="0" u="none" strike="noStrike" cap="none">
              <a:solidFill>
                <a:schemeClr val="lt1"/>
              </a:solidFill>
              <a:latin typeface="Times New Roman"/>
              <a:ea typeface="Times New Roman"/>
              <a:cs typeface="Times New Roman"/>
              <a:sym typeface="Times New Roman"/>
            </a:endParaRPr>
          </a:p>
        </p:txBody>
      </p:sp>
      <p:grpSp>
        <p:nvGrpSpPr>
          <p:cNvPr id="89" name="Google Shape;89;p1"/>
          <p:cNvGrpSpPr/>
          <p:nvPr/>
        </p:nvGrpSpPr>
        <p:grpSpPr>
          <a:xfrm>
            <a:off x="1060763" y="1093360"/>
            <a:ext cx="720000" cy="769441"/>
            <a:chOff x="1498967" y="3890940"/>
            <a:chExt cx="720000" cy="769441"/>
          </a:xfrm>
        </p:grpSpPr>
        <p:sp>
          <p:nvSpPr>
            <p:cNvPr id="90" name="Google Shape;90;p1"/>
            <p:cNvSpPr/>
            <p:nvPr/>
          </p:nvSpPr>
          <p:spPr>
            <a:xfrm>
              <a:off x="1498967" y="3937433"/>
              <a:ext cx="720000" cy="720000"/>
            </a:xfrm>
            <a:prstGeom prst="ellipse">
              <a:avLst/>
            </a:prstGeom>
            <a:noFill/>
            <a:ln w="381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1" name="Google Shape;91;p1"/>
            <p:cNvSpPr txBox="1"/>
            <p:nvPr/>
          </p:nvSpPr>
          <p:spPr>
            <a:xfrm>
              <a:off x="1507235" y="3890940"/>
              <a:ext cx="711732"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i="0" u="none" strike="noStrike" cap="none">
                  <a:solidFill>
                    <a:schemeClr val="dk1"/>
                  </a:solidFill>
                  <a:latin typeface="Times New Roman"/>
                  <a:ea typeface="Times New Roman"/>
                  <a:cs typeface="Times New Roman"/>
                  <a:sym typeface="Times New Roman"/>
                </a:rPr>
                <a:t>1</a:t>
              </a:r>
              <a:endParaRPr sz="4400" b="1" i="0" u="none" strike="noStrike" cap="none">
                <a:solidFill>
                  <a:schemeClr val="dk1"/>
                </a:solidFill>
                <a:latin typeface="Times New Roman"/>
                <a:ea typeface="Times New Roman"/>
                <a:cs typeface="Times New Roman"/>
                <a:sym typeface="Times New Roman"/>
              </a:endParaRPr>
            </a:p>
          </p:txBody>
        </p:sp>
      </p:grpSp>
      <p:sp>
        <p:nvSpPr>
          <p:cNvPr id="92" name="Google Shape;92;p1"/>
          <p:cNvSpPr/>
          <p:nvPr/>
        </p:nvSpPr>
        <p:spPr>
          <a:xfrm>
            <a:off x="1850399" y="1008801"/>
            <a:ext cx="9616923" cy="938558"/>
          </a:xfrm>
          <a:prstGeom prst="roundRect">
            <a:avLst>
              <a:gd name="adj" fmla="val 50000"/>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Literature comparison  </a:t>
            </a:r>
            <a:endParaRPr/>
          </a:p>
        </p:txBody>
      </p:sp>
      <p:grpSp>
        <p:nvGrpSpPr>
          <p:cNvPr id="93" name="Google Shape;93;p1"/>
          <p:cNvGrpSpPr/>
          <p:nvPr/>
        </p:nvGrpSpPr>
        <p:grpSpPr>
          <a:xfrm>
            <a:off x="1069031" y="1966642"/>
            <a:ext cx="720000" cy="769441"/>
            <a:chOff x="1498967" y="3890940"/>
            <a:chExt cx="720000" cy="769441"/>
          </a:xfrm>
        </p:grpSpPr>
        <p:sp>
          <p:nvSpPr>
            <p:cNvPr id="94" name="Google Shape;94;p1"/>
            <p:cNvSpPr/>
            <p:nvPr/>
          </p:nvSpPr>
          <p:spPr>
            <a:xfrm>
              <a:off x="1498967" y="3937433"/>
              <a:ext cx="720000" cy="720000"/>
            </a:xfrm>
            <a:prstGeom prst="ellipse">
              <a:avLst/>
            </a:prstGeom>
            <a:noFill/>
            <a:ln w="381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5" name="Google Shape;95;p1"/>
            <p:cNvSpPr txBox="1"/>
            <p:nvPr/>
          </p:nvSpPr>
          <p:spPr>
            <a:xfrm>
              <a:off x="1507235" y="3890940"/>
              <a:ext cx="711732"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i="0" u="none" strike="noStrike" cap="none">
                  <a:solidFill>
                    <a:schemeClr val="dk1"/>
                  </a:solidFill>
                  <a:latin typeface="Times New Roman"/>
                  <a:ea typeface="Times New Roman"/>
                  <a:cs typeface="Times New Roman"/>
                  <a:sym typeface="Times New Roman"/>
                </a:rPr>
                <a:t>2</a:t>
              </a:r>
              <a:endParaRPr sz="4400" b="1" i="0" u="none" strike="noStrike" cap="none">
                <a:solidFill>
                  <a:schemeClr val="dk1"/>
                </a:solidFill>
                <a:latin typeface="Times New Roman"/>
                <a:ea typeface="Times New Roman"/>
                <a:cs typeface="Times New Roman"/>
                <a:sym typeface="Times New Roman"/>
              </a:endParaRPr>
            </a:p>
          </p:txBody>
        </p:sp>
      </p:grpSp>
      <p:sp>
        <p:nvSpPr>
          <p:cNvPr id="96" name="Google Shape;96;p1"/>
          <p:cNvSpPr/>
          <p:nvPr/>
        </p:nvSpPr>
        <p:spPr>
          <a:xfrm>
            <a:off x="1858667" y="1882083"/>
            <a:ext cx="10194788" cy="938558"/>
          </a:xfrm>
          <a:prstGeom prst="roundRect">
            <a:avLst>
              <a:gd name="adj" fmla="val 50000"/>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Write Introduction part of thesis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pic>
        <p:nvPicPr>
          <p:cNvPr id="419" name="Google Shape;419;p9"/>
          <p:cNvPicPr preferRelativeResize="0"/>
          <p:nvPr/>
        </p:nvPicPr>
        <p:blipFill>
          <a:blip r:embed="rId3">
            <a:alphaModFix/>
          </a:blip>
          <a:stretch>
            <a:fillRect/>
          </a:stretch>
        </p:blipFill>
        <p:spPr>
          <a:xfrm>
            <a:off x="152400" y="152400"/>
            <a:ext cx="11648725" cy="6553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10"/>
          <p:cNvSpPr txBox="1"/>
          <p:nvPr/>
        </p:nvSpPr>
        <p:spPr>
          <a:xfrm>
            <a:off x="5615609" y="2669712"/>
            <a:ext cx="6409049" cy="2631490"/>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chemeClr val="dk1"/>
              </a:buClr>
              <a:buSzPts val="1500"/>
              <a:buFont typeface="Arial"/>
              <a:buChar char="•"/>
            </a:pPr>
            <a:r>
              <a:rPr lang="en-US" sz="1500" b="1">
                <a:solidFill>
                  <a:schemeClr val="dk1"/>
                </a:solidFill>
                <a:latin typeface="Times New Roman"/>
                <a:ea typeface="Times New Roman"/>
                <a:cs typeface="Times New Roman"/>
                <a:sym typeface="Times New Roman"/>
              </a:rPr>
              <a:t>Methods</a:t>
            </a:r>
            <a:r>
              <a:rPr lang="en-US" sz="1500">
                <a:solidFill>
                  <a:schemeClr val="dk1"/>
                </a:solidFill>
                <a:latin typeface="Times New Roman"/>
                <a:ea typeface="Times New Roman"/>
                <a:cs typeface="Times New Roman"/>
                <a:sym typeface="Times New Roman"/>
              </a:rPr>
              <a:t>: (</a:t>
            </a:r>
            <a:r>
              <a:rPr lang="en-US" sz="1500" b="0" i="0" u="none" strike="noStrike">
                <a:solidFill>
                  <a:srgbClr val="1C1D1E"/>
                </a:solidFill>
                <a:highlight>
                  <a:srgbClr val="FFFFFF"/>
                </a:highlight>
                <a:latin typeface="Times New Roman"/>
                <a:ea typeface="Times New Roman"/>
                <a:cs typeface="Times New Roman"/>
                <a:sym typeface="Times New Roman"/>
              </a:rPr>
              <a:t>A) Tiles images of NCT-CRC-HE-100K are downloaded to pre-train a tissue classifier based on Swin-Transformer. (B) WSIs in the SVS format of the MCO dataset and TCGA dataset are preprocessed to tessellate into nonoverlapping tiles with a size of 512 × 512 pixels. These tiles are then resized to the smaller 224 × 224 pixels tiles and color normalized. The tumor tiles are selected. (C) For each patient, up to 500 tiles are randomly sampled for subsequent experiments. The pre-trained tissue classifier model in (A) is then fine-tuned to predict biomarker status of each tile. The probability values of the tiles are averaged to derive the prediction at the patient level. The performance of the models is evaluated in two separate experiments: an intra-cohort four-fold cross-validation and an inter-cohort external validation.</a:t>
            </a:r>
            <a:endParaRPr sz="1500">
              <a:solidFill>
                <a:schemeClr val="dk1"/>
              </a:solidFill>
              <a:latin typeface="Times New Roman"/>
              <a:ea typeface="Times New Roman"/>
              <a:cs typeface="Times New Roman"/>
              <a:sym typeface="Times New Roman"/>
            </a:endParaRPr>
          </a:p>
        </p:txBody>
      </p:sp>
      <p:sp>
        <p:nvSpPr>
          <p:cNvPr id="425" name="Google Shape;425;p10"/>
          <p:cNvSpPr txBox="1"/>
          <p:nvPr/>
        </p:nvSpPr>
        <p:spPr>
          <a:xfrm>
            <a:off x="7603266" y="396603"/>
            <a:ext cx="3216536"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b="1">
                <a:solidFill>
                  <a:schemeClr val="dk1"/>
                </a:solidFill>
                <a:latin typeface="Times New Roman"/>
                <a:ea typeface="Times New Roman"/>
                <a:cs typeface="Times New Roman"/>
                <a:sym typeface="Times New Roman"/>
              </a:rPr>
              <a:t>Year of publication</a:t>
            </a:r>
            <a:r>
              <a:rPr lang="en-US" sz="1800">
                <a:solidFill>
                  <a:schemeClr val="dk1"/>
                </a:solidFill>
                <a:latin typeface="Times New Roman"/>
                <a:ea typeface="Times New Roman"/>
                <a:cs typeface="Times New Roman"/>
                <a:sym typeface="Times New Roman"/>
              </a:rPr>
              <a:t>: 2023</a:t>
            </a:r>
            <a:endParaRPr sz="1800">
              <a:solidFill>
                <a:schemeClr val="dk1"/>
              </a:solidFill>
              <a:latin typeface="Times New Roman"/>
              <a:ea typeface="Times New Roman"/>
              <a:cs typeface="Times New Roman"/>
              <a:sym typeface="Times New Roman"/>
            </a:endParaRPr>
          </a:p>
        </p:txBody>
      </p:sp>
      <p:sp>
        <p:nvSpPr>
          <p:cNvPr id="426" name="Google Shape;426;p10"/>
          <p:cNvSpPr txBox="1"/>
          <p:nvPr/>
        </p:nvSpPr>
        <p:spPr>
          <a:xfrm>
            <a:off x="7603265" y="758825"/>
            <a:ext cx="4421393"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b="1">
                <a:solidFill>
                  <a:schemeClr val="dk1"/>
                </a:solidFill>
                <a:latin typeface="Times New Roman"/>
                <a:ea typeface="Times New Roman"/>
                <a:cs typeface="Times New Roman"/>
                <a:sym typeface="Times New Roman"/>
              </a:rPr>
              <a:t>Journal paper</a:t>
            </a:r>
            <a:r>
              <a:rPr lang="en-US" sz="1800">
                <a:solidFill>
                  <a:schemeClr val="dk1"/>
                </a:solidFill>
                <a:latin typeface="Times New Roman"/>
                <a:ea typeface="Times New Roman"/>
                <a:cs typeface="Times New Roman"/>
                <a:sym typeface="Times New Roman"/>
              </a:rPr>
              <a:t>: Journal of Pathology</a:t>
            </a:r>
            <a:endParaRPr sz="1800">
              <a:solidFill>
                <a:schemeClr val="dk1"/>
              </a:solidFill>
              <a:latin typeface="Times New Roman"/>
              <a:ea typeface="Times New Roman"/>
              <a:cs typeface="Times New Roman"/>
              <a:sym typeface="Times New Roman"/>
            </a:endParaRPr>
          </a:p>
        </p:txBody>
      </p:sp>
      <p:sp>
        <p:nvSpPr>
          <p:cNvPr id="427" name="Google Shape;427;p10"/>
          <p:cNvSpPr txBox="1"/>
          <p:nvPr/>
        </p:nvSpPr>
        <p:spPr>
          <a:xfrm>
            <a:off x="7603265" y="1121047"/>
            <a:ext cx="4421393"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b="1">
                <a:solidFill>
                  <a:schemeClr val="dk1"/>
                </a:solidFill>
                <a:latin typeface="Times New Roman"/>
                <a:ea typeface="Times New Roman"/>
                <a:cs typeface="Times New Roman"/>
                <a:sym typeface="Times New Roman"/>
              </a:rPr>
              <a:t>Impact factor</a:t>
            </a:r>
            <a:r>
              <a:rPr lang="en-US" sz="1800">
                <a:solidFill>
                  <a:schemeClr val="dk1"/>
                </a:solidFill>
                <a:latin typeface="Times New Roman"/>
                <a:ea typeface="Times New Roman"/>
                <a:cs typeface="Times New Roman"/>
                <a:sym typeface="Times New Roman"/>
              </a:rPr>
              <a:t>: 7.3</a:t>
            </a:r>
            <a:endParaRPr sz="1800">
              <a:solidFill>
                <a:schemeClr val="dk1"/>
              </a:solidFill>
              <a:latin typeface="Times New Roman"/>
              <a:ea typeface="Times New Roman"/>
              <a:cs typeface="Times New Roman"/>
              <a:sym typeface="Times New Roman"/>
            </a:endParaRPr>
          </a:p>
        </p:txBody>
      </p:sp>
      <p:sp>
        <p:nvSpPr>
          <p:cNvPr id="428" name="Google Shape;428;p10"/>
          <p:cNvSpPr txBox="1"/>
          <p:nvPr/>
        </p:nvSpPr>
        <p:spPr>
          <a:xfrm>
            <a:off x="7603265" y="1852601"/>
            <a:ext cx="4283935" cy="64633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b="1">
                <a:solidFill>
                  <a:schemeClr val="dk1"/>
                </a:solidFill>
                <a:latin typeface="Times New Roman"/>
                <a:ea typeface="Times New Roman"/>
                <a:cs typeface="Times New Roman"/>
                <a:sym typeface="Times New Roman"/>
              </a:rPr>
              <a:t>Cohort</a:t>
            </a:r>
            <a:r>
              <a:rPr lang="en-US" sz="1800">
                <a:solidFill>
                  <a:schemeClr val="dk1"/>
                </a:solidFill>
                <a:latin typeface="Times New Roman"/>
                <a:ea typeface="Times New Roman"/>
                <a:cs typeface="Times New Roman"/>
                <a:sym typeface="Times New Roman"/>
              </a:rPr>
              <a:t>: TCGA-COAD + TCGA-READ (TCGA-CRC)</a:t>
            </a:r>
            <a:endParaRPr sz="1800">
              <a:solidFill>
                <a:schemeClr val="dk1"/>
              </a:solidFill>
              <a:latin typeface="Times New Roman"/>
              <a:ea typeface="Times New Roman"/>
              <a:cs typeface="Times New Roman"/>
              <a:sym typeface="Times New Roman"/>
            </a:endParaRPr>
          </a:p>
        </p:txBody>
      </p:sp>
      <p:sp>
        <p:nvSpPr>
          <p:cNvPr id="429" name="Google Shape;429;p10"/>
          <p:cNvSpPr txBox="1"/>
          <p:nvPr/>
        </p:nvSpPr>
        <p:spPr>
          <a:xfrm>
            <a:off x="7603265" y="1490379"/>
            <a:ext cx="4421393"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b="1">
                <a:solidFill>
                  <a:schemeClr val="dk1"/>
                </a:solidFill>
                <a:latin typeface="Times New Roman"/>
                <a:ea typeface="Times New Roman"/>
                <a:cs typeface="Times New Roman"/>
                <a:sym typeface="Times New Roman"/>
              </a:rPr>
              <a:t>Citation</a:t>
            </a:r>
            <a:r>
              <a:rPr lang="en-US" sz="1800">
                <a:solidFill>
                  <a:schemeClr val="dk1"/>
                </a:solidFill>
                <a:latin typeface="Times New Roman"/>
                <a:ea typeface="Times New Roman"/>
                <a:cs typeface="Times New Roman"/>
                <a:sym typeface="Times New Roman"/>
              </a:rPr>
              <a:t>: 7</a:t>
            </a:r>
            <a:endParaRPr sz="1800">
              <a:solidFill>
                <a:schemeClr val="dk1"/>
              </a:solidFill>
              <a:latin typeface="Times New Roman"/>
              <a:ea typeface="Times New Roman"/>
              <a:cs typeface="Times New Roman"/>
              <a:sym typeface="Times New Roman"/>
            </a:endParaRPr>
          </a:p>
        </p:txBody>
      </p:sp>
      <p:pic>
        <p:nvPicPr>
          <p:cNvPr id="430" name="Google Shape;430;p10"/>
          <p:cNvPicPr preferRelativeResize="0"/>
          <p:nvPr/>
        </p:nvPicPr>
        <p:blipFill rotWithShape="1">
          <a:blip r:embed="rId3">
            <a:alphaModFix/>
          </a:blip>
          <a:srcRect/>
          <a:stretch/>
        </p:blipFill>
        <p:spPr>
          <a:xfrm>
            <a:off x="167341" y="270261"/>
            <a:ext cx="7412137" cy="2313913"/>
          </a:xfrm>
          <a:prstGeom prst="rect">
            <a:avLst/>
          </a:prstGeom>
          <a:noFill/>
          <a:ln>
            <a:noFill/>
          </a:ln>
        </p:spPr>
      </p:pic>
      <p:pic>
        <p:nvPicPr>
          <p:cNvPr id="431" name="Google Shape;431;p10"/>
          <p:cNvPicPr preferRelativeResize="0"/>
          <p:nvPr/>
        </p:nvPicPr>
        <p:blipFill rotWithShape="1">
          <a:blip r:embed="rId4">
            <a:alphaModFix/>
          </a:blip>
          <a:srcRect/>
          <a:stretch/>
        </p:blipFill>
        <p:spPr>
          <a:xfrm>
            <a:off x="304800" y="2669712"/>
            <a:ext cx="5181600" cy="3797300"/>
          </a:xfrm>
          <a:prstGeom prst="rect">
            <a:avLst/>
          </a:prstGeom>
          <a:noFill/>
          <a:ln>
            <a:noFill/>
          </a:ln>
        </p:spPr>
      </p:pic>
      <p:graphicFrame>
        <p:nvGraphicFramePr>
          <p:cNvPr id="432" name="Google Shape;432;p10"/>
          <p:cNvGraphicFramePr/>
          <p:nvPr/>
        </p:nvGraphicFramePr>
        <p:xfrm>
          <a:off x="6062638" y="5687775"/>
          <a:ext cx="5514975" cy="685800"/>
        </p:xfrm>
        <a:graphic>
          <a:graphicData uri="http://schemas.openxmlformats.org/drawingml/2006/table">
            <a:tbl>
              <a:tblPr>
                <a:noFill/>
                <a:tableStyleId>{2C13EBD3-98E0-42DB-8BC6-8E96ECDFAB50}</a:tableStyleId>
              </a:tblPr>
              <a:tblGrid>
                <a:gridCol w="1095375">
                  <a:extLst>
                    <a:ext uri="{9D8B030D-6E8A-4147-A177-3AD203B41FA5}">
                      <a16:colId xmlns:a16="http://schemas.microsoft.com/office/drawing/2014/main" val="20000"/>
                    </a:ext>
                  </a:extLst>
                </a:gridCol>
                <a:gridCol w="1266825">
                  <a:extLst>
                    <a:ext uri="{9D8B030D-6E8A-4147-A177-3AD203B41FA5}">
                      <a16:colId xmlns:a16="http://schemas.microsoft.com/office/drawing/2014/main" val="20001"/>
                    </a:ext>
                  </a:extLst>
                </a:gridCol>
                <a:gridCol w="1466850">
                  <a:extLst>
                    <a:ext uri="{9D8B030D-6E8A-4147-A177-3AD203B41FA5}">
                      <a16:colId xmlns:a16="http://schemas.microsoft.com/office/drawing/2014/main" val="20002"/>
                    </a:ext>
                  </a:extLst>
                </a:gridCol>
                <a:gridCol w="1685925">
                  <a:extLst>
                    <a:ext uri="{9D8B030D-6E8A-4147-A177-3AD203B41FA5}">
                      <a16:colId xmlns:a16="http://schemas.microsoft.com/office/drawing/2014/main" val="20003"/>
                    </a:ext>
                  </a:extLst>
                </a:gridCol>
              </a:tblGrid>
              <a:tr h="342900">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AUROC</a:t>
                      </a:r>
                      <a:endParaRPr>
                        <a:latin typeface="Times New Roman"/>
                        <a:ea typeface="Times New Roman"/>
                        <a:cs typeface="Times New Roman"/>
                        <a:sym typeface="Times New Roman"/>
                      </a:endParaRPr>
                    </a:p>
                  </a:txBody>
                  <a:tcPr marL="91450" marR="91450" marT="45725" marB="45725">
                    <a:lnB w="1270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Guo et al. </a:t>
                      </a:r>
                      <a:endParaRPr>
                        <a:latin typeface="Times New Roman"/>
                        <a:ea typeface="Times New Roman"/>
                        <a:cs typeface="Times New Roman"/>
                        <a:sym typeface="Times New Roman"/>
                      </a:endParaRPr>
                    </a:p>
                  </a:txBody>
                  <a:tcPr marL="91450" marR="91450" marT="45725" marB="45725">
                    <a:lnB w="1270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Ours (Attn)</a:t>
                      </a:r>
                      <a:endParaRPr>
                        <a:latin typeface="Times New Roman"/>
                        <a:ea typeface="Times New Roman"/>
                        <a:cs typeface="Times New Roman"/>
                        <a:sym typeface="Times New Roman"/>
                      </a:endParaRPr>
                    </a:p>
                  </a:txBody>
                  <a:tcPr marL="91450" marR="91450" marT="45725" marB="45725">
                    <a:lnB w="1270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Ours (Trans)</a:t>
                      </a:r>
                      <a:endParaRPr>
                        <a:latin typeface="Times New Roman"/>
                        <a:ea typeface="Times New Roman"/>
                        <a:cs typeface="Times New Roman"/>
                        <a:sym typeface="Times New Roman"/>
                      </a:endParaRPr>
                    </a:p>
                  </a:txBody>
                  <a:tcPr marL="91450" marR="91450" marT="45725" marB="45725">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2900">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BRAF</a:t>
                      </a:r>
                      <a:endParaRPr>
                        <a:latin typeface="Times New Roman"/>
                        <a:ea typeface="Times New Roman"/>
                        <a:cs typeface="Times New Roman"/>
                        <a:sym typeface="Times New Roman"/>
                      </a:endParaRPr>
                    </a:p>
                  </a:txBody>
                  <a:tcPr marL="91450" marR="91450" marT="45725" marB="45725">
                    <a:lnT w="12700" cap="flat" cmpd="sng">
                      <a:solidFill>
                        <a:srgbClr val="000000"/>
                      </a:solidFill>
                      <a:prstDash val="solid"/>
                      <a:round/>
                      <a:headEnd type="none" w="sm" len="sm"/>
                      <a:tailEnd type="none" w="sm" len="sm"/>
                    </a:lnT>
                  </a:tcPr>
                </a:tc>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0.77 </a:t>
                      </a:r>
                      <a:r>
                        <a:rPr lang="en-US"/>
                        <a:t>±</a:t>
                      </a:r>
                      <a:r>
                        <a:rPr lang="en-US">
                          <a:latin typeface="Times New Roman"/>
                          <a:ea typeface="Times New Roman"/>
                          <a:cs typeface="Times New Roman"/>
                          <a:sym typeface="Times New Roman"/>
                        </a:rPr>
                        <a:t> 0.02</a:t>
                      </a:r>
                      <a:endParaRPr>
                        <a:latin typeface="Times New Roman"/>
                        <a:ea typeface="Times New Roman"/>
                        <a:cs typeface="Times New Roman"/>
                        <a:sym typeface="Times New Roman"/>
                      </a:endParaRPr>
                    </a:p>
                  </a:txBody>
                  <a:tcPr marL="91450" marR="91450" marT="45725" marB="45725">
                    <a:lnT w="12700" cap="flat" cmpd="sng">
                      <a:solidFill>
                        <a:srgbClr val="000000"/>
                      </a:solidFill>
                      <a:prstDash val="solid"/>
                      <a:round/>
                      <a:headEnd type="none" w="sm" len="sm"/>
                      <a:tailEnd type="none" w="sm" len="sm"/>
                    </a:lnT>
                  </a:tcPr>
                </a:tc>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0.836</a:t>
                      </a:r>
                      <a:r>
                        <a:rPr lang="en-US"/>
                        <a:t> ±</a:t>
                      </a:r>
                      <a:r>
                        <a:rPr lang="en-US">
                          <a:latin typeface="Times New Roman"/>
                          <a:ea typeface="Times New Roman"/>
                          <a:cs typeface="Times New Roman"/>
                          <a:sym typeface="Times New Roman"/>
                        </a:rPr>
                        <a:t> 0.027</a:t>
                      </a:r>
                      <a:endParaRPr>
                        <a:latin typeface="Times New Roman"/>
                        <a:ea typeface="Times New Roman"/>
                        <a:cs typeface="Times New Roman"/>
                        <a:sym typeface="Times New Roman"/>
                      </a:endParaRPr>
                    </a:p>
                  </a:txBody>
                  <a:tcPr marL="91450" marR="91450" marT="45725" marB="45725">
                    <a:lnT w="12700" cap="flat" cmpd="sng">
                      <a:solidFill>
                        <a:srgbClr val="000000"/>
                      </a:solidFill>
                      <a:prstDash val="solid"/>
                      <a:round/>
                      <a:headEnd type="none" w="sm" len="sm"/>
                      <a:tailEnd type="none" w="sm" len="sm"/>
                    </a:lnT>
                  </a:tcPr>
                </a:tc>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0.894</a:t>
                      </a:r>
                      <a:r>
                        <a:rPr lang="en-US"/>
                        <a:t> ±</a:t>
                      </a:r>
                      <a:r>
                        <a:rPr lang="en-US">
                          <a:latin typeface="Times New Roman"/>
                          <a:ea typeface="Times New Roman"/>
                          <a:cs typeface="Times New Roman"/>
                          <a:sym typeface="Times New Roman"/>
                        </a:rPr>
                        <a:t> 0.027</a:t>
                      </a:r>
                      <a:endParaRPr>
                        <a:latin typeface="Times New Roman"/>
                        <a:ea typeface="Times New Roman"/>
                        <a:cs typeface="Times New Roman"/>
                        <a:sym typeface="Times New Roman"/>
                      </a:endParaRPr>
                    </a:p>
                  </a:txBody>
                  <a:tcPr marL="91450" marR="91450" marT="45725" marB="45725">
                    <a:lnT w="12700" cap="flat" cmpd="sng">
                      <a:solidFill>
                        <a:srgbClr val="000000"/>
                      </a:solidFill>
                      <a:prstDash val="solid"/>
                      <a:round/>
                      <a:headEnd type="none" w="sm" len="sm"/>
                      <a:tailEnd type="none" w="sm" len="sm"/>
                    </a:lnT>
                  </a:tcPr>
                </a:tc>
                <a:extLst>
                  <a:ext uri="{0D108BD9-81ED-4DB2-BD59-A6C34878D82A}">
                    <a16:rowId xmlns:a16="http://schemas.microsoft.com/office/drawing/2014/main" val="10001"/>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11"/>
          <p:cNvSpPr txBox="1"/>
          <p:nvPr/>
        </p:nvSpPr>
        <p:spPr>
          <a:xfrm>
            <a:off x="167341" y="2669712"/>
            <a:ext cx="11857317" cy="553998"/>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chemeClr val="dk1"/>
              </a:buClr>
              <a:buSzPts val="1500"/>
              <a:buFont typeface="Arial"/>
              <a:buChar char="•"/>
            </a:pPr>
            <a:r>
              <a:rPr lang="en-US" sz="1500" b="1">
                <a:solidFill>
                  <a:schemeClr val="dk1"/>
                </a:solidFill>
                <a:latin typeface="Times New Roman"/>
                <a:ea typeface="Times New Roman"/>
                <a:cs typeface="Times New Roman"/>
                <a:sym typeface="Times New Roman"/>
              </a:rPr>
              <a:t>Methods</a:t>
            </a:r>
            <a:r>
              <a:rPr lang="en-US" sz="1500">
                <a:solidFill>
                  <a:schemeClr val="dk1"/>
                </a:solidFill>
                <a:latin typeface="Times New Roman"/>
                <a:ea typeface="Times New Roman"/>
                <a:cs typeface="Times New Roman"/>
                <a:sym typeface="Times New Roman"/>
              </a:rPr>
              <a:t>: </a:t>
            </a:r>
            <a:r>
              <a:rPr lang="en-US" sz="1500" b="1" i="0" u="none" strike="noStrike">
                <a:solidFill>
                  <a:srgbClr val="222222"/>
                </a:solidFill>
                <a:latin typeface="Times New Roman"/>
                <a:ea typeface="Times New Roman"/>
                <a:cs typeface="Times New Roman"/>
                <a:sym typeface="Times New Roman"/>
              </a:rPr>
              <a:t>A</a:t>
            </a:r>
            <a:r>
              <a:rPr lang="en-US" sz="1500" b="0" i="0" u="none" strike="noStrike">
                <a:solidFill>
                  <a:srgbClr val="222222"/>
                </a:solidFill>
                <a:highlight>
                  <a:srgbClr val="FFFFFF"/>
                </a:highlight>
                <a:latin typeface="Times New Roman"/>
                <a:ea typeface="Times New Roman"/>
                <a:cs typeface="Times New Roman"/>
                <a:sym typeface="Times New Roman"/>
              </a:rPr>
              <a:t> The platform processes the image patches from whole-slide pathology images, normalizes them, and leverages vision transformers to extract image features. </a:t>
            </a:r>
            <a:r>
              <a:rPr lang="en-US" sz="1500" b="1" i="0" u="none" strike="noStrike">
                <a:solidFill>
                  <a:srgbClr val="222222"/>
                </a:solidFill>
                <a:latin typeface="Times New Roman"/>
                <a:ea typeface="Times New Roman"/>
                <a:cs typeface="Times New Roman"/>
                <a:sym typeface="Times New Roman"/>
              </a:rPr>
              <a:t>B</a:t>
            </a:r>
            <a:r>
              <a:rPr lang="en-US" sz="1500" b="0" i="0" u="none" strike="noStrike">
                <a:solidFill>
                  <a:srgbClr val="222222"/>
                </a:solidFill>
                <a:highlight>
                  <a:srgbClr val="FFFFFF"/>
                </a:highlight>
                <a:latin typeface="Times New Roman"/>
                <a:ea typeface="Times New Roman"/>
                <a:cs typeface="Times New Roman"/>
                <a:sym typeface="Times New Roman"/>
              </a:rPr>
              <a:t> We develop multi-omics characterization and survival prediction frameworks using the extracted image features</a:t>
            </a:r>
            <a:endParaRPr sz="1500">
              <a:solidFill>
                <a:schemeClr val="dk1"/>
              </a:solidFill>
              <a:latin typeface="Times New Roman"/>
              <a:ea typeface="Times New Roman"/>
              <a:cs typeface="Times New Roman"/>
              <a:sym typeface="Times New Roman"/>
            </a:endParaRPr>
          </a:p>
        </p:txBody>
      </p:sp>
      <p:sp>
        <p:nvSpPr>
          <p:cNvPr id="438" name="Google Shape;438;p11"/>
          <p:cNvSpPr txBox="1"/>
          <p:nvPr/>
        </p:nvSpPr>
        <p:spPr>
          <a:xfrm>
            <a:off x="7603266" y="396603"/>
            <a:ext cx="3216536"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b="1">
                <a:solidFill>
                  <a:schemeClr val="dk1"/>
                </a:solidFill>
                <a:latin typeface="Times New Roman"/>
                <a:ea typeface="Times New Roman"/>
                <a:cs typeface="Times New Roman"/>
                <a:sym typeface="Times New Roman"/>
              </a:rPr>
              <a:t>Year of publication</a:t>
            </a:r>
            <a:r>
              <a:rPr lang="en-US" sz="1800">
                <a:solidFill>
                  <a:schemeClr val="dk1"/>
                </a:solidFill>
                <a:latin typeface="Times New Roman"/>
                <a:ea typeface="Times New Roman"/>
                <a:cs typeface="Times New Roman"/>
                <a:sym typeface="Times New Roman"/>
              </a:rPr>
              <a:t>: 2023</a:t>
            </a:r>
            <a:endParaRPr sz="1800">
              <a:solidFill>
                <a:schemeClr val="dk1"/>
              </a:solidFill>
              <a:latin typeface="Times New Roman"/>
              <a:ea typeface="Times New Roman"/>
              <a:cs typeface="Times New Roman"/>
              <a:sym typeface="Times New Roman"/>
            </a:endParaRPr>
          </a:p>
        </p:txBody>
      </p:sp>
      <p:sp>
        <p:nvSpPr>
          <p:cNvPr id="439" name="Google Shape;439;p11"/>
          <p:cNvSpPr txBox="1"/>
          <p:nvPr/>
        </p:nvSpPr>
        <p:spPr>
          <a:xfrm>
            <a:off x="7603265" y="758825"/>
            <a:ext cx="4421393"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b="1">
                <a:solidFill>
                  <a:schemeClr val="dk1"/>
                </a:solidFill>
                <a:latin typeface="Times New Roman"/>
                <a:ea typeface="Times New Roman"/>
                <a:cs typeface="Times New Roman"/>
                <a:sym typeface="Times New Roman"/>
              </a:rPr>
              <a:t>Journal paper</a:t>
            </a:r>
            <a:r>
              <a:rPr lang="en-US" sz="1800">
                <a:solidFill>
                  <a:schemeClr val="dk1"/>
                </a:solidFill>
                <a:latin typeface="Times New Roman"/>
                <a:ea typeface="Times New Roman"/>
                <a:cs typeface="Times New Roman"/>
                <a:sym typeface="Times New Roman"/>
              </a:rPr>
              <a:t>: Nature Communication</a:t>
            </a:r>
            <a:endParaRPr sz="1800">
              <a:solidFill>
                <a:schemeClr val="dk1"/>
              </a:solidFill>
              <a:latin typeface="Times New Roman"/>
              <a:ea typeface="Times New Roman"/>
              <a:cs typeface="Times New Roman"/>
              <a:sym typeface="Times New Roman"/>
            </a:endParaRPr>
          </a:p>
        </p:txBody>
      </p:sp>
      <p:sp>
        <p:nvSpPr>
          <p:cNvPr id="440" name="Google Shape;440;p11"/>
          <p:cNvSpPr txBox="1"/>
          <p:nvPr/>
        </p:nvSpPr>
        <p:spPr>
          <a:xfrm>
            <a:off x="7603265" y="1121047"/>
            <a:ext cx="4421393"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b="1">
                <a:solidFill>
                  <a:schemeClr val="dk1"/>
                </a:solidFill>
                <a:latin typeface="Times New Roman"/>
                <a:ea typeface="Times New Roman"/>
                <a:cs typeface="Times New Roman"/>
                <a:sym typeface="Times New Roman"/>
              </a:rPr>
              <a:t>Impact factor</a:t>
            </a:r>
            <a:r>
              <a:rPr lang="en-US" sz="1800">
                <a:solidFill>
                  <a:schemeClr val="dk1"/>
                </a:solidFill>
                <a:latin typeface="Times New Roman"/>
                <a:ea typeface="Times New Roman"/>
                <a:cs typeface="Times New Roman"/>
                <a:sym typeface="Times New Roman"/>
              </a:rPr>
              <a:t>: 16.2</a:t>
            </a:r>
            <a:endParaRPr sz="1800">
              <a:solidFill>
                <a:schemeClr val="dk1"/>
              </a:solidFill>
              <a:latin typeface="Times New Roman"/>
              <a:ea typeface="Times New Roman"/>
              <a:cs typeface="Times New Roman"/>
              <a:sym typeface="Times New Roman"/>
            </a:endParaRPr>
          </a:p>
        </p:txBody>
      </p:sp>
      <p:sp>
        <p:nvSpPr>
          <p:cNvPr id="441" name="Google Shape;441;p11"/>
          <p:cNvSpPr txBox="1"/>
          <p:nvPr/>
        </p:nvSpPr>
        <p:spPr>
          <a:xfrm>
            <a:off x="7603265" y="1852601"/>
            <a:ext cx="4283935" cy="64633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b="1">
                <a:solidFill>
                  <a:schemeClr val="dk1"/>
                </a:solidFill>
                <a:latin typeface="Times New Roman"/>
                <a:ea typeface="Times New Roman"/>
                <a:cs typeface="Times New Roman"/>
                <a:sym typeface="Times New Roman"/>
              </a:rPr>
              <a:t>Cohort</a:t>
            </a:r>
            <a:r>
              <a:rPr lang="en-US" sz="1800">
                <a:solidFill>
                  <a:schemeClr val="dk1"/>
                </a:solidFill>
                <a:latin typeface="Times New Roman"/>
                <a:ea typeface="Times New Roman"/>
                <a:cs typeface="Times New Roman"/>
                <a:sym typeface="Times New Roman"/>
              </a:rPr>
              <a:t>: TCGA-COAD + TCGA-READ (TCGA-CRC)</a:t>
            </a:r>
            <a:endParaRPr sz="1800">
              <a:solidFill>
                <a:schemeClr val="dk1"/>
              </a:solidFill>
              <a:latin typeface="Times New Roman"/>
              <a:ea typeface="Times New Roman"/>
              <a:cs typeface="Times New Roman"/>
              <a:sym typeface="Times New Roman"/>
            </a:endParaRPr>
          </a:p>
        </p:txBody>
      </p:sp>
      <p:sp>
        <p:nvSpPr>
          <p:cNvPr id="442" name="Google Shape;442;p11"/>
          <p:cNvSpPr txBox="1"/>
          <p:nvPr/>
        </p:nvSpPr>
        <p:spPr>
          <a:xfrm>
            <a:off x="7603265" y="1490379"/>
            <a:ext cx="4421393"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b="1">
                <a:solidFill>
                  <a:schemeClr val="dk1"/>
                </a:solidFill>
                <a:latin typeface="Times New Roman"/>
                <a:ea typeface="Times New Roman"/>
                <a:cs typeface="Times New Roman"/>
                <a:sym typeface="Times New Roman"/>
              </a:rPr>
              <a:t>Citation</a:t>
            </a:r>
            <a:r>
              <a:rPr lang="en-US" sz="1800">
                <a:solidFill>
                  <a:schemeClr val="dk1"/>
                </a:solidFill>
                <a:latin typeface="Times New Roman"/>
                <a:ea typeface="Times New Roman"/>
                <a:cs typeface="Times New Roman"/>
                <a:sym typeface="Times New Roman"/>
              </a:rPr>
              <a:t>: 33</a:t>
            </a:r>
            <a:endParaRPr sz="1800">
              <a:solidFill>
                <a:schemeClr val="dk1"/>
              </a:solidFill>
              <a:latin typeface="Times New Roman"/>
              <a:ea typeface="Times New Roman"/>
              <a:cs typeface="Times New Roman"/>
              <a:sym typeface="Times New Roman"/>
            </a:endParaRPr>
          </a:p>
        </p:txBody>
      </p:sp>
      <p:pic>
        <p:nvPicPr>
          <p:cNvPr id="443" name="Google Shape;443;p11"/>
          <p:cNvPicPr preferRelativeResize="0"/>
          <p:nvPr/>
        </p:nvPicPr>
        <p:blipFill rotWithShape="1">
          <a:blip r:embed="rId3">
            <a:alphaModFix/>
          </a:blip>
          <a:srcRect b="10559"/>
          <a:stretch/>
        </p:blipFill>
        <p:spPr>
          <a:xfrm>
            <a:off x="167340" y="145523"/>
            <a:ext cx="7435924" cy="2590322"/>
          </a:xfrm>
          <a:prstGeom prst="rect">
            <a:avLst/>
          </a:prstGeom>
          <a:noFill/>
          <a:ln>
            <a:noFill/>
          </a:ln>
        </p:spPr>
      </p:pic>
      <p:pic>
        <p:nvPicPr>
          <p:cNvPr id="444" name="Google Shape;444;p11"/>
          <p:cNvPicPr preferRelativeResize="0"/>
          <p:nvPr/>
        </p:nvPicPr>
        <p:blipFill rotWithShape="1">
          <a:blip r:embed="rId4">
            <a:alphaModFix/>
          </a:blip>
          <a:srcRect/>
          <a:stretch/>
        </p:blipFill>
        <p:spPr>
          <a:xfrm>
            <a:off x="108687" y="3237044"/>
            <a:ext cx="6371626" cy="3475433"/>
          </a:xfrm>
          <a:prstGeom prst="rect">
            <a:avLst/>
          </a:prstGeom>
          <a:noFill/>
          <a:ln>
            <a:noFill/>
          </a:ln>
        </p:spPr>
      </p:pic>
      <p:graphicFrame>
        <p:nvGraphicFramePr>
          <p:cNvPr id="445" name="Google Shape;445;p11"/>
          <p:cNvGraphicFramePr/>
          <p:nvPr/>
        </p:nvGraphicFramePr>
        <p:xfrm>
          <a:off x="6454050" y="4403025"/>
          <a:ext cx="5514975" cy="1028700"/>
        </p:xfrm>
        <a:graphic>
          <a:graphicData uri="http://schemas.openxmlformats.org/drawingml/2006/table">
            <a:tbl>
              <a:tblPr>
                <a:noFill/>
                <a:tableStyleId>{2C13EBD3-98E0-42DB-8BC6-8E96ECDFAB50}</a:tableStyleId>
              </a:tblPr>
              <a:tblGrid>
                <a:gridCol w="1095375">
                  <a:extLst>
                    <a:ext uri="{9D8B030D-6E8A-4147-A177-3AD203B41FA5}">
                      <a16:colId xmlns:a16="http://schemas.microsoft.com/office/drawing/2014/main" val="20000"/>
                    </a:ext>
                  </a:extLst>
                </a:gridCol>
                <a:gridCol w="1266825">
                  <a:extLst>
                    <a:ext uri="{9D8B030D-6E8A-4147-A177-3AD203B41FA5}">
                      <a16:colId xmlns:a16="http://schemas.microsoft.com/office/drawing/2014/main" val="20001"/>
                    </a:ext>
                  </a:extLst>
                </a:gridCol>
                <a:gridCol w="1466850">
                  <a:extLst>
                    <a:ext uri="{9D8B030D-6E8A-4147-A177-3AD203B41FA5}">
                      <a16:colId xmlns:a16="http://schemas.microsoft.com/office/drawing/2014/main" val="20002"/>
                    </a:ext>
                  </a:extLst>
                </a:gridCol>
                <a:gridCol w="1685925">
                  <a:extLst>
                    <a:ext uri="{9D8B030D-6E8A-4147-A177-3AD203B41FA5}">
                      <a16:colId xmlns:a16="http://schemas.microsoft.com/office/drawing/2014/main" val="20003"/>
                    </a:ext>
                  </a:extLst>
                </a:gridCol>
              </a:tblGrid>
              <a:tr h="342900">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AUROC</a:t>
                      </a:r>
                      <a:endParaRPr>
                        <a:latin typeface="Times New Roman"/>
                        <a:ea typeface="Times New Roman"/>
                        <a:cs typeface="Times New Roman"/>
                        <a:sym typeface="Times New Roman"/>
                      </a:endParaRPr>
                    </a:p>
                  </a:txBody>
                  <a:tcPr marL="91450" marR="91450" marT="45725" marB="45725">
                    <a:lnB w="1270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Tsai et al. </a:t>
                      </a:r>
                      <a:endParaRPr>
                        <a:latin typeface="Times New Roman"/>
                        <a:ea typeface="Times New Roman"/>
                        <a:cs typeface="Times New Roman"/>
                        <a:sym typeface="Times New Roman"/>
                      </a:endParaRPr>
                    </a:p>
                  </a:txBody>
                  <a:tcPr marL="91450" marR="91450" marT="45725" marB="45725">
                    <a:lnB w="1270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Ours (Attn)</a:t>
                      </a:r>
                      <a:endParaRPr>
                        <a:latin typeface="Times New Roman"/>
                        <a:ea typeface="Times New Roman"/>
                        <a:cs typeface="Times New Roman"/>
                        <a:sym typeface="Times New Roman"/>
                      </a:endParaRPr>
                    </a:p>
                  </a:txBody>
                  <a:tcPr marL="91450" marR="91450" marT="45725" marB="45725">
                    <a:lnB w="1270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Ours (Trans)</a:t>
                      </a:r>
                      <a:endParaRPr>
                        <a:latin typeface="Times New Roman"/>
                        <a:ea typeface="Times New Roman"/>
                        <a:cs typeface="Times New Roman"/>
                        <a:sym typeface="Times New Roman"/>
                      </a:endParaRPr>
                    </a:p>
                  </a:txBody>
                  <a:tcPr marL="91450" marR="91450" marT="45725" marB="45725">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2900">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BRAF</a:t>
                      </a:r>
                      <a:endParaRPr>
                        <a:latin typeface="Times New Roman"/>
                        <a:ea typeface="Times New Roman"/>
                        <a:cs typeface="Times New Roman"/>
                        <a:sym typeface="Times New Roman"/>
                      </a:endParaRPr>
                    </a:p>
                  </a:txBody>
                  <a:tcPr marL="91450" marR="91450" marT="45725" marB="45725">
                    <a:lnT w="12700" cap="flat" cmpd="sng">
                      <a:solidFill>
                        <a:srgbClr val="000000"/>
                      </a:solidFill>
                      <a:prstDash val="solid"/>
                      <a:round/>
                      <a:headEnd type="none" w="sm" len="sm"/>
                      <a:tailEnd type="none" w="sm" len="sm"/>
                    </a:lnT>
                  </a:tcPr>
                </a:tc>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0.71 </a:t>
                      </a:r>
                      <a:r>
                        <a:rPr lang="en-US"/>
                        <a:t>±</a:t>
                      </a:r>
                      <a:r>
                        <a:rPr lang="en-US">
                          <a:latin typeface="Times New Roman"/>
                          <a:ea typeface="Times New Roman"/>
                          <a:cs typeface="Times New Roman"/>
                          <a:sym typeface="Times New Roman"/>
                        </a:rPr>
                        <a:t> 0.07</a:t>
                      </a:r>
                      <a:endParaRPr>
                        <a:latin typeface="Times New Roman"/>
                        <a:ea typeface="Times New Roman"/>
                        <a:cs typeface="Times New Roman"/>
                        <a:sym typeface="Times New Roman"/>
                      </a:endParaRPr>
                    </a:p>
                  </a:txBody>
                  <a:tcPr marL="91450" marR="91450" marT="45725" marB="45725">
                    <a:lnT w="12700" cap="flat" cmpd="sng">
                      <a:solidFill>
                        <a:srgbClr val="000000"/>
                      </a:solidFill>
                      <a:prstDash val="solid"/>
                      <a:round/>
                      <a:headEnd type="none" w="sm" len="sm"/>
                      <a:tailEnd type="none" w="sm" len="sm"/>
                    </a:lnT>
                  </a:tcPr>
                </a:tc>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0.836</a:t>
                      </a:r>
                      <a:r>
                        <a:rPr lang="en-US"/>
                        <a:t> ±</a:t>
                      </a:r>
                      <a:r>
                        <a:rPr lang="en-US">
                          <a:latin typeface="Times New Roman"/>
                          <a:ea typeface="Times New Roman"/>
                          <a:cs typeface="Times New Roman"/>
                          <a:sym typeface="Times New Roman"/>
                        </a:rPr>
                        <a:t> 0.027</a:t>
                      </a:r>
                      <a:endParaRPr>
                        <a:latin typeface="Times New Roman"/>
                        <a:ea typeface="Times New Roman"/>
                        <a:cs typeface="Times New Roman"/>
                        <a:sym typeface="Times New Roman"/>
                      </a:endParaRPr>
                    </a:p>
                  </a:txBody>
                  <a:tcPr marL="91450" marR="91450" marT="45725" marB="45725">
                    <a:lnT w="12700" cap="flat" cmpd="sng">
                      <a:solidFill>
                        <a:srgbClr val="000000"/>
                      </a:solidFill>
                      <a:prstDash val="solid"/>
                      <a:round/>
                      <a:headEnd type="none" w="sm" len="sm"/>
                      <a:tailEnd type="none" w="sm" len="sm"/>
                    </a:lnT>
                  </a:tcPr>
                </a:tc>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0.894</a:t>
                      </a:r>
                      <a:r>
                        <a:rPr lang="en-US"/>
                        <a:t> ±</a:t>
                      </a:r>
                      <a:r>
                        <a:rPr lang="en-US">
                          <a:latin typeface="Times New Roman"/>
                          <a:ea typeface="Times New Roman"/>
                          <a:cs typeface="Times New Roman"/>
                          <a:sym typeface="Times New Roman"/>
                        </a:rPr>
                        <a:t> 0.027</a:t>
                      </a:r>
                      <a:endParaRPr>
                        <a:latin typeface="Times New Roman"/>
                        <a:ea typeface="Times New Roman"/>
                        <a:cs typeface="Times New Roman"/>
                        <a:sym typeface="Times New Roman"/>
                      </a:endParaRPr>
                    </a:p>
                  </a:txBody>
                  <a:tcPr marL="91450" marR="91450" marT="45725" marB="45725">
                    <a:lnT w="12700" cap="flat" cmpd="sng">
                      <a:solidFill>
                        <a:srgbClr val="000000"/>
                      </a:solidFill>
                      <a:prstDash val="solid"/>
                      <a:round/>
                      <a:headEnd type="none" w="sm" len="sm"/>
                      <a:tailEnd type="none" w="sm" len="sm"/>
                    </a:lnT>
                  </a:tcPr>
                </a:tc>
                <a:extLst>
                  <a:ext uri="{0D108BD9-81ED-4DB2-BD59-A6C34878D82A}">
                    <a16:rowId xmlns:a16="http://schemas.microsoft.com/office/drawing/2014/main" val="10001"/>
                  </a:ext>
                </a:extLst>
              </a:tr>
              <a:tr h="342900">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MSI</a:t>
                      </a:r>
                      <a:endParaRPr>
                        <a:latin typeface="Times New Roman"/>
                        <a:ea typeface="Times New Roman"/>
                        <a:cs typeface="Times New Roman"/>
                        <a:sym typeface="Times New Roman"/>
                      </a:endParaRPr>
                    </a:p>
                  </a:txBody>
                  <a:tcPr marL="91450" marR="91450" marT="45725" marB="45725"/>
                </a:tc>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0.88 </a:t>
                      </a:r>
                      <a:r>
                        <a:rPr lang="en-US"/>
                        <a:t>±</a:t>
                      </a:r>
                      <a:r>
                        <a:rPr lang="en-US">
                          <a:latin typeface="Times New Roman"/>
                          <a:ea typeface="Times New Roman"/>
                          <a:cs typeface="Times New Roman"/>
                          <a:sym typeface="Times New Roman"/>
                        </a:rPr>
                        <a:t> 0.06</a:t>
                      </a:r>
                      <a:endParaRPr>
                        <a:latin typeface="Times New Roman"/>
                        <a:ea typeface="Times New Roman"/>
                        <a:cs typeface="Times New Roman"/>
                        <a:sym typeface="Times New Roman"/>
                      </a:endParaRPr>
                    </a:p>
                  </a:txBody>
                  <a:tcPr marL="91450" marR="91450" marT="45725" marB="45725"/>
                </a:tc>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0.846</a:t>
                      </a:r>
                      <a:r>
                        <a:rPr lang="en-US"/>
                        <a:t> ±</a:t>
                      </a:r>
                      <a:r>
                        <a:rPr lang="en-US">
                          <a:latin typeface="Times New Roman"/>
                          <a:ea typeface="Times New Roman"/>
                          <a:cs typeface="Times New Roman"/>
                          <a:sym typeface="Times New Roman"/>
                        </a:rPr>
                        <a:t> 0.048</a:t>
                      </a:r>
                      <a:endParaRPr>
                        <a:latin typeface="Times New Roman"/>
                        <a:ea typeface="Times New Roman"/>
                        <a:cs typeface="Times New Roman"/>
                        <a:sym typeface="Times New Roman"/>
                      </a:endParaRPr>
                    </a:p>
                  </a:txBody>
                  <a:tcPr marL="91450" marR="91450" marT="45725" marB="45725"/>
                </a:tc>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0.87</a:t>
                      </a:r>
                      <a:r>
                        <a:rPr lang="en-US"/>
                        <a:t> ±</a:t>
                      </a:r>
                      <a:r>
                        <a:rPr lang="en-US">
                          <a:latin typeface="Times New Roman"/>
                          <a:ea typeface="Times New Roman"/>
                          <a:cs typeface="Times New Roman"/>
                          <a:sym typeface="Times New Roman"/>
                        </a:rPr>
                        <a:t> 0.031</a:t>
                      </a:r>
                      <a:endParaRPr>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2"/>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450" name="Google Shape;450;p12"/>
          <p:cNvPicPr preferRelativeResize="0"/>
          <p:nvPr/>
        </p:nvPicPr>
        <p:blipFill rotWithShape="1">
          <a:blip r:embed="rId3">
            <a:alphaModFix/>
          </a:blip>
          <a:srcRect/>
          <a:stretch/>
        </p:blipFill>
        <p:spPr>
          <a:xfrm>
            <a:off x="96081" y="581269"/>
            <a:ext cx="6950765" cy="1955800"/>
          </a:xfrm>
          <a:prstGeom prst="rect">
            <a:avLst/>
          </a:prstGeom>
          <a:noFill/>
          <a:ln>
            <a:noFill/>
          </a:ln>
        </p:spPr>
      </p:pic>
      <p:sp>
        <p:nvSpPr>
          <p:cNvPr id="451" name="Google Shape;451;p12"/>
          <p:cNvSpPr txBox="1"/>
          <p:nvPr/>
        </p:nvSpPr>
        <p:spPr>
          <a:xfrm>
            <a:off x="284923" y="2689594"/>
            <a:ext cx="11719858" cy="784830"/>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chemeClr val="dk1"/>
              </a:buClr>
              <a:buSzPts val="1500"/>
              <a:buFont typeface="Arial"/>
              <a:buChar char="•"/>
            </a:pPr>
            <a:r>
              <a:rPr lang="en-US" sz="1500" b="1">
                <a:solidFill>
                  <a:schemeClr val="dk1"/>
                </a:solidFill>
                <a:latin typeface="Times New Roman"/>
                <a:ea typeface="Times New Roman"/>
                <a:cs typeface="Times New Roman"/>
                <a:sym typeface="Times New Roman"/>
              </a:rPr>
              <a:t>Methods</a:t>
            </a:r>
            <a:r>
              <a:rPr lang="en-US" sz="1500">
                <a:solidFill>
                  <a:schemeClr val="dk1"/>
                </a:solidFill>
                <a:latin typeface="Times New Roman"/>
                <a:ea typeface="Times New Roman"/>
                <a:cs typeface="Times New Roman"/>
                <a:sym typeface="Times New Roman"/>
              </a:rPr>
              <a:t>: (</a:t>
            </a:r>
            <a:r>
              <a:rPr lang="en-US" sz="1500" b="0" i="0" u="none" strike="noStrike">
                <a:solidFill>
                  <a:srgbClr val="333333"/>
                </a:solidFill>
                <a:latin typeface="Times New Roman"/>
                <a:ea typeface="Times New Roman"/>
                <a:cs typeface="Times New Roman"/>
                <a:sym typeface="Times New Roman"/>
              </a:rPr>
              <a:t>A) Proper tissue patches can be selected by the tissue/non-tissue classifier. Then, the normal/tumor classifier delineates the tumor patches among the proper tissue patches; (B) The wild-type/mutation classifiers are applied only for patches with tumor probability higher than 0.9. The patch-level probabilities of mutation are averaged to yield the slide-level probability.</a:t>
            </a:r>
            <a:endParaRPr sz="1500">
              <a:solidFill>
                <a:schemeClr val="dk1"/>
              </a:solidFill>
              <a:latin typeface="Times New Roman"/>
              <a:ea typeface="Times New Roman"/>
              <a:cs typeface="Times New Roman"/>
              <a:sym typeface="Times New Roman"/>
            </a:endParaRPr>
          </a:p>
        </p:txBody>
      </p:sp>
      <p:sp>
        <p:nvSpPr>
          <p:cNvPr id="452" name="Google Shape;452;p12"/>
          <p:cNvSpPr txBox="1"/>
          <p:nvPr/>
        </p:nvSpPr>
        <p:spPr>
          <a:xfrm>
            <a:off x="7066557" y="426420"/>
            <a:ext cx="3216536"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b="1">
                <a:solidFill>
                  <a:schemeClr val="dk1"/>
                </a:solidFill>
                <a:latin typeface="Times New Roman"/>
                <a:ea typeface="Times New Roman"/>
                <a:cs typeface="Times New Roman"/>
                <a:sym typeface="Times New Roman"/>
              </a:rPr>
              <a:t>Year of publication</a:t>
            </a:r>
            <a:r>
              <a:rPr lang="en-US" sz="1800">
                <a:solidFill>
                  <a:schemeClr val="dk1"/>
                </a:solidFill>
                <a:latin typeface="Times New Roman"/>
                <a:ea typeface="Times New Roman"/>
                <a:cs typeface="Times New Roman"/>
                <a:sym typeface="Times New Roman"/>
              </a:rPr>
              <a:t>: 2020</a:t>
            </a:r>
            <a:endParaRPr sz="1800">
              <a:solidFill>
                <a:schemeClr val="dk1"/>
              </a:solidFill>
              <a:latin typeface="Times New Roman"/>
              <a:ea typeface="Times New Roman"/>
              <a:cs typeface="Times New Roman"/>
              <a:sym typeface="Times New Roman"/>
            </a:endParaRPr>
          </a:p>
        </p:txBody>
      </p:sp>
      <p:sp>
        <p:nvSpPr>
          <p:cNvPr id="453" name="Google Shape;453;p12"/>
          <p:cNvSpPr txBox="1"/>
          <p:nvPr/>
        </p:nvSpPr>
        <p:spPr>
          <a:xfrm>
            <a:off x="7066556" y="788642"/>
            <a:ext cx="5218212"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b="1">
                <a:solidFill>
                  <a:schemeClr val="dk1"/>
                </a:solidFill>
                <a:latin typeface="Times New Roman"/>
                <a:ea typeface="Times New Roman"/>
                <a:cs typeface="Times New Roman"/>
                <a:sym typeface="Times New Roman"/>
              </a:rPr>
              <a:t>Journal paper</a:t>
            </a:r>
            <a:r>
              <a:rPr lang="en-US" sz="1800">
                <a:solidFill>
                  <a:schemeClr val="dk1"/>
                </a:solidFill>
                <a:latin typeface="Times New Roman"/>
                <a:ea typeface="Times New Roman"/>
                <a:cs typeface="Times New Roman"/>
                <a:sym typeface="Times New Roman"/>
              </a:rPr>
              <a:t>: World Journal of Gastroenterology</a:t>
            </a:r>
            <a:endParaRPr sz="1800">
              <a:solidFill>
                <a:schemeClr val="dk1"/>
              </a:solidFill>
              <a:latin typeface="Times New Roman"/>
              <a:ea typeface="Times New Roman"/>
              <a:cs typeface="Times New Roman"/>
              <a:sym typeface="Times New Roman"/>
            </a:endParaRPr>
          </a:p>
        </p:txBody>
      </p:sp>
      <p:sp>
        <p:nvSpPr>
          <p:cNvPr id="454" name="Google Shape;454;p12"/>
          <p:cNvSpPr txBox="1"/>
          <p:nvPr/>
        </p:nvSpPr>
        <p:spPr>
          <a:xfrm>
            <a:off x="7066556" y="1150864"/>
            <a:ext cx="4421393"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b="1">
                <a:solidFill>
                  <a:schemeClr val="dk1"/>
                </a:solidFill>
                <a:latin typeface="Times New Roman"/>
                <a:ea typeface="Times New Roman"/>
                <a:cs typeface="Times New Roman"/>
                <a:sym typeface="Times New Roman"/>
              </a:rPr>
              <a:t>Impact factor</a:t>
            </a:r>
            <a:r>
              <a:rPr lang="en-US" sz="1800">
                <a:solidFill>
                  <a:schemeClr val="dk1"/>
                </a:solidFill>
                <a:latin typeface="Times New Roman"/>
                <a:ea typeface="Times New Roman"/>
                <a:cs typeface="Times New Roman"/>
                <a:sym typeface="Times New Roman"/>
              </a:rPr>
              <a:t>: 4.3</a:t>
            </a:r>
            <a:endParaRPr sz="1800">
              <a:solidFill>
                <a:schemeClr val="dk1"/>
              </a:solidFill>
              <a:latin typeface="Times New Roman"/>
              <a:ea typeface="Times New Roman"/>
              <a:cs typeface="Times New Roman"/>
              <a:sym typeface="Times New Roman"/>
            </a:endParaRPr>
          </a:p>
        </p:txBody>
      </p:sp>
      <p:sp>
        <p:nvSpPr>
          <p:cNvPr id="455" name="Google Shape;455;p12"/>
          <p:cNvSpPr txBox="1"/>
          <p:nvPr/>
        </p:nvSpPr>
        <p:spPr>
          <a:xfrm>
            <a:off x="7066556" y="1882418"/>
            <a:ext cx="4283935" cy="64633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b="1">
                <a:solidFill>
                  <a:schemeClr val="dk1"/>
                </a:solidFill>
                <a:latin typeface="Times New Roman"/>
                <a:ea typeface="Times New Roman"/>
                <a:cs typeface="Times New Roman"/>
                <a:sym typeface="Times New Roman"/>
              </a:rPr>
              <a:t>Cohort</a:t>
            </a:r>
            <a:r>
              <a:rPr lang="en-US" sz="1800">
                <a:solidFill>
                  <a:schemeClr val="dk1"/>
                </a:solidFill>
                <a:latin typeface="Times New Roman"/>
                <a:ea typeface="Times New Roman"/>
                <a:cs typeface="Times New Roman"/>
                <a:sym typeface="Times New Roman"/>
              </a:rPr>
              <a:t>: TCGA-COAD + TCGA-READ (TCGA-CRC)</a:t>
            </a:r>
            <a:endParaRPr sz="1800">
              <a:solidFill>
                <a:schemeClr val="dk1"/>
              </a:solidFill>
              <a:latin typeface="Times New Roman"/>
              <a:ea typeface="Times New Roman"/>
              <a:cs typeface="Times New Roman"/>
              <a:sym typeface="Times New Roman"/>
            </a:endParaRPr>
          </a:p>
        </p:txBody>
      </p:sp>
      <p:sp>
        <p:nvSpPr>
          <p:cNvPr id="456" name="Google Shape;456;p12"/>
          <p:cNvSpPr txBox="1"/>
          <p:nvPr/>
        </p:nvSpPr>
        <p:spPr>
          <a:xfrm>
            <a:off x="7066556" y="1520196"/>
            <a:ext cx="4421393"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b="1">
                <a:solidFill>
                  <a:schemeClr val="dk1"/>
                </a:solidFill>
                <a:latin typeface="Times New Roman"/>
                <a:ea typeface="Times New Roman"/>
                <a:cs typeface="Times New Roman"/>
                <a:sym typeface="Times New Roman"/>
              </a:rPr>
              <a:t>Citation</a:t>
            </a:r>
            <a:r>
              <a:rPr lang="en-US" sz="1800">
                <a:solidFill>
                  <a:schemeClr val="dk1"/>
                </a:solidFill>
                <a:latin typeface="Times New Roman"/>
                <a:ea typeface="Times New Roman"/>
                <a:cs typeface="Times New Roman"/>
                <a:sym typeface="Times New Roman"/>
              </a:rPr>
              <a:t>: 47</a:t>
            </a:r>
            <a:endParaRPr sz="1800">
              <a:solidFill>
                <a:schemeClr val="dk1"/>
              </a:solidFill>
              <a:latin typeface="Times New Roman"/>
              <a:ea typeface="Times New Roman"/>
              <a:cs typeface="Times New Roman"/>
              <a:sym typeface="Times New Roman"/>
            </a:endParaRPr>
          </a:p>
        </p:txBody>
      </p:sp>
      <p:pic>
        <p:nvPicPr>
          <p:cNvPr id="457" name="Google Shape;457;p12"/>
          <p:cNvPicPr preferRelativeResize="0"/>
          <p:nvPr/>
        </p:nvPicPr>
        <p:blipFill rotWithShape="1">
          <a:blip r:embed="rId4">
            <a:alphaModFix/>
          </a:blip>
          <a:srcRect/>
          <a:stretch/>
        </p:blipFill>
        <p:spPr>
          <a:xfrm>
            <a:off x="901150" y="3626949"/>
            <a:ext cx="6145696" cy="2984812"/>
          </a:xfrm>
          <a:prstGeom prst="rect">
            <a:avLst/>
          </a:prstGeom>
          <a:noFill/>
          <a:ln>
            <a:noFill/>
          </a:ln>
        </p:spPr>
      </p:pic>
      <p:graphicFrame>
        <p:nvGraphicFramePr>
          <p:cNvPr id="458" name="Google Shape;458;p12"/>
          <p:cNvGraphicFramePr/>
          <p:nvPr/>
        </p:nvGraphicFramePr>
        <p:xfrm>
          <a:off x="7765900" y="4071250"/>
          <a:ext cx="3819525" cy="1714500"/>
        </p:xfrm>
        <a:graphic>
          <a:graphicData uri="http://schemas.openxmlformats.org/drawingml/2006/table">
            <a:tbl>
              <a:tblPr>
                <a:noFill/>
                <a:tableStyleId>{2C13EBD3-98E0-42DB-8BC6-8E96ECDFAB50}</a:tableStyleId>
              </a:tblPr>
              <a:tblGrid>
                <a:gridCol w="1704975">
                  <a:extLst>
                    <a:ext uri="{9D8B030D-6E8A-4147-A177-3AD203B41FA5}">
                      <a16:colId xmlns:a16="http://schemas.microsoft.com/office/drawing/2014/main" val="20000"/>
                    </a:ext>
                  </a:extLst>
                </a:gridCol>
                <a:gridCol w="2114550">
                  <a:extLst>
                    <a:ext uri="{9D8B030D-6E8A-4147-A177-3AD203B41FA5}">
                      <a16:colId xmlns:a16="http://schemas.microsoft.com/office/drawing/2014/main" val="20001"/>
                    </a:ext>
                  </a:extLst>
                </a:gridCol>
              </a:tblGrid>
              <a:tr h="342900">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AUROC</a:t>
                      </a:r>
                      <a:endParaRPr>
                        <a:latin typeface="Times New Roman"/>
                        <a:ea typeface="Times New Roman"/>
                        <a:cs typeface="Times New Roman"/>
                        <a:sym typeface="Times New Roman"/>
                      </a:endParaRPr>
                    </a:p>
                  </a:txBody>
                  <a:tcPr marL="91450" marR="91450" marT="45725" marB="45725">
                    <a:lnB w="1270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KRAS</a:t>
                      </a:r>
                      <a:endParaRPr>
                        <a:latin typeface="Times New Roman"/>
                        <a:ea typeface="Times New Roman"/>
                        <a:cs typeface="Times New Roman"/>
                        <a:sym typeface="Times New Roman"/>
                      </a:endParaRPr>
                    </a:p>
                  </a:txBody>
                  <a:tcPr marL="91450" marR="91450" marT="45725" marB="45725">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2900">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Jang et al. (Frozen)</a:t>
                      </a:r>
                      <a:endParaRPr>
                        <a:latin typeface="Times New Roman"/>
                        <a:ea typeface="Times New Roman"/>
                        <a:cs typeface="Times New Roman"/>
                        <a:sym typeface="Times New Roman"/>
                      </a:endParaRPr>
                    </a:p>
                  </a:txBody>
                  <a:tcPr marL="91450" marR="91450" marT="45725" marB="45725">
                    <a:lnT w="12700" cap="flat" cmpd="sng">
                      <a:solidFill>
                        <a:srgbClr val="000000"/>
                      </a:solidFill>
                      <a:prstDash val="solid"/>
                      <a:round/>
                      <a:headEnd type="none" w="sm" len="sm"/>
                      <a:tailEnd type="none" w="sm" len="sm"/>
                    </a:lnT>
                  </a:tcPr>
                </a:tc>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0.778</a:t>
                      </a:r>
                      <a:endParaRPr>
                        <a:latin typeface="Times New Roman"/>
                        <a:ea typeface="Times New Roman"/>
                        <a:cs typeface="Times New Roman"/>
                        <a:sym typeface="Times New Roman"/>
                      </a:endParaRPr>
                    </a:p>
                  </a:txBody>
                  <a:tcPr marL="91450" marR="91450" marT="45725" marB="45725">
                    <a:lnT w="12700" cap="flat" cmpd="sng">
                      <a:solidFill>
                        <a:srgbClr val="000000"/>
                      </a:solidFill>
                      <a:prstDash val="solid"/>
                      <a:round/>
                      <a:headEnd type="none" w="sm" len="sm"/>
                      <a:tailEnd type="none" w="sm" len="sm"/>
                    </a:lnT>
                  </a:tcPr>
                </a:tc>
                <a:extLst>
                  <a:ext uri="{0D108BD9-81ED-4DB2-BD59-A6C34878D82A}">
                    <a16:rowId xmlns:a16="http://schemas.microsoft.com/office/drawing/2014/main" val="10001"/>
                  </a:ext>
                </a:extLst>
              </a:tr>
              <a:tr h="342900">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Jang et al. (FFPE)</a:t>
                      </a:r>
                      <a:endParaRPr>
                        <a:latin typeface="Times New Roman"/>
                        <a:ea typeface="Times New Roman"/>
                        <a:cs typeface="Times New Roman"/>
                        <a:sym typeface="Times New Roman"/>
                      </a:endParaRPr>
                    </a:p>
                  </a:txBody>
                  <a:tcPr marL="91450" marR="91450" marT="45725" marB="45725"/>
                </a:tc>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0.645</a:t>
                      </a:r>
                      <a:endParaRPr>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2"/>
                  </a:ext>
                </a:extLst>
              </a:tr>
              <a:tr h="342900">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Ours (Attn)</a:t>
                      </a:r>
                      <a:endParaRPr>
                        <a:latin typeface="Times New Roman"/>
                        <a:ea typeface="Times New Roman"/>
                        <a:cs typeface="Times New Roman"/>
                        <a:sym typeface="Times New Roman"/>
                      </a:endParaRPr>
                    </a:p>
                  </a:txBody>
                  <a:tcPr marL="91450" marR="91450" marT="45725" marB="45725"/>
                </a:tc>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0.636</a:t>
                      </a:r>
                      <a:r>
                        <a:rPr lang="en-US"/>
                        <a:t> ±</a:t>
                      </a:r>
                      <a:r>
                        <a:rPr lang="en-US">
                          <a:latin typeface="Times New Roman"/>
                          <a:ea typeface="Times New Roman"/>
                          <a:cs typeface="Times New Roman"/>
                          <a:sym typeface="Times New Roman"/>
                        </a:rPr>
                        <a:t> 0.055</a:t>
                      </a:r>
                      <a:endParaRPr>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3"/>
                  </a:ext>
                </a:extLst>
              </a:tr>
              <a:tr h="342900">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Ours (Trans)</a:t>
                      </a:r>
                      <a:endParaRPr>
                        <a:latin typeface="Times New Roman"/>
                        <a:ea typeface="Times New Roman"/>
                        <a:cs typeface="Times New Roman"/>
                        <a:sym typeface="Times New Roman"/>
                      </a:endParaRPr>
                    </a:p>
                  </a:txBody>
                  <a:tcPr marL="91450" marR="91450" marT="45725" marB="45725"/>
                </a:tc>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0.61</a:t>
                      </a:r>
                      <a:r>
                        <a:rPr lang="en-US"/>
                        <a:t> ±</a:t>
                      </a:r>
                      <a:r>
                        <a:rPr lang="en-US">
                          <a:latin typeface="Times New Roman"/>
                          <a:ea typeface="Times New Roman"/>
                          <a:cs typeface="Times New Roman"/>
                          <a:sym typeface="Times New Roman"/>
                        </a:rPr>
                        <a:t> 0.045</a:t>
                      </a:r>
                      <a:endParaRPr>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13"/>
          <p:cNvSpPr txBox="1"/>
          <p:nvPr/>
        </p:nvSpPr>
        <p:spPr>
          <a:xfrm>
            <a:off x="284923" y="2537510"/>
            <a:ext cx="11719858" cy="784830"/>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chemeClr val="dk1"/>
              </a:buClr>
              <a:buSzPts val="1500"/>
              <a:buFont typeface="Arial"/>
              <a:buChar char="•"/>
            </a:pPr>
            <a:r>
              <a:rPr lang="en-US" sz="1500" b="1">
                <a:solidFill>
                  <a:schemeClr val="dk1"/>
                </a:solidFill>
                <a:latin typeface="Times New Roman"/>
                <a:ea typeface="Times New Roman"/>
                <a:cs typeface="Times New Roman"/>
                <a:sym typeface="Times New Roman"/>
              </a:rPr>
              <a:t>Methods</a:t>
            </a:r>
            <a:r>
              <a:rPr lang="en-US" sz="1500">
                <a:solidFill>
                  <a:schemeClr val="dk1"/>
                </a:solidFill>
                <a:latin typeface="Times New Roman"/>
                <a:ea typeface="Times New Roman"/>
                <a:cs typeface="Times New Roman"/>
                <a:sym typeface="Times New Roman"/>
              </a:rPr>
              <a:t>: (</a:t>
            </a:r>
            <a:r>
              <a:rPr lang="en-US" sz="1500" b="0" i="0" u="none" strike="noStrike">
                <a:solidFill>
                  <a:srgbClr val="333333"/>
                </a:solidFill>
                <a:latin typeface="Times New Roman"/>
                <a:ea typeface="Times New Roman"/>
                <a:cs typeface="Times New Roman"/>
                <a:sym typeface="Times New Roman"/>
              </a:rPr>
              <a:t>A) Proper tissue patches can be selected by the tissue/non-tissue classifier. Then, the normal/tumor classifier delineates the tumor patches among the proper tissue patches; (B) The MSS/MSI-H classifiers are applied only for patches with tumor probability higher than 0.9. The patch-level probabilities of mutation are averaged to yield the slide-level probability.</a:t>
            </a:r>
            <a:endParaRPr sz="1500">
              <a:solidFill>
                <a:schemeClr val="dk1"/>
              </a:solidFill>
              <a:latin typeface="Times New Roman"/>
              <a:ea typeface="Times New Roman"/>
              <a:cs typeface="Times New Roman"/>
              <a:sym typeface="Times New Roman"/>
            </a:endParaRPr>
          </a:p>
        </p:txBody>
      </p:sp>
      <p:sp>
        <p:nvSpPr>
          <p:cNvPr id="464" name="Google Shape;464;p13"/>
          <p:cNvSpPr txBox="1"/>
          <p:nvPr/>
        </p:nvSpPr>
        <p:spPr>
          <a:xfrm>
            <a:off x="7603266" y="396603"/>
            <a:ext cx="3216536"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b="1">
                <a:solidFill>
                  <a:schemeClr val="dk1"/>
                </a:solidFill>
                <a:latin typeface="Times New Roman"/>
                <a:ea typeface="Times New Roman"/>
                <a:cs typeface="Times New Roman"/>
                <a:sym typeface="Times New Roman"/>
              </a:rPr>
              <a:t>Year of publication</a:t>
            </a:r>
            <a:r>
              <a:rPr lang="en-US" sz="1800">
                <a:solidFill>
                  <a:schemeClr val="dk1"/>
                </a:solidFill>
                <a:latin typeface="Times New Roman"/>
                <a:ea typeface="Times New Roman"/>
                <a:cs typeface="Times New Roman"/>
                <a:sym typeface="Times New Roman"/>
              </a:rPr>
              <a:t>: 2021</a:t>
            </a:r>
            <a:endParaRPr sz="1800">
              <a:solidFill>
                <a:schemeClr val="dk1"/>
              </a:solidFill>
              <a:latin typeface="Times New Roman"/>
              <a:ea typeface="Times New Roman"/>
              <a:cs typeface="Times New Roman"/>
              <a:sym typeface="Times New Roman"/>
            </a:endParaRPr>
          </a:p>
        </p:txBody>
      </p:sp>
      <p:sp>
        <p:nvSpPr>
          <p:cNvPr id="465" name="Google Shape;465;p13"/>
          <p:cNvSpPr txBox="1"/>
          <p:nvPr/>
        </p:nvSpPr>
        <p:spPr>
          <a:xfrm>
            <a:off x="7603265" y="758825"/>
            <a:ext cx="4421393"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b="1">
                <a:solidFill>
                  <a:schemeClr val="dk1"/>
                </a:solidFill>
                <a:latin typeface="Times New Roman"/>
                <a:ea typeface="Times New Roman"/>
                <a:cs typeface="Times New Roman"/>
                <a:sym typeface="Times New Roman"/>
              </a:rPr>
              <a:t>Journal paper</a:t>
            </a:r>
            <a:r>
              <a:rPr lang="en-US" sz="1800">
                <a:solidFill>
                  <a:schemeClr val="dk1"/>
                </a:solidFill>
                <a:latin typeface="Times New Roman"/>
                <a:ea typeface="Times New Roman"/>
                <a:cs typeface="Times New Roman"/>
                <a:sym typeface="Times New Roman"/>
              </a:rPr>
              <a:t>: Journal of Cancer</a:t>
            </a:r>
            <a:endParaRPr sz="1800">
              <a:solidFill>
                <a:schemeClr val="dk1"/>
              </a:solidFill>
              <a:latin typeface="Times New Roman"/>
              <a:ea typeface="Times New Roman"/>
              <a:cs typeface="Times New Roman"/>
              <a:sym typeface="Times New Roman"/>
            </a:endParaRPr>
          </a:p>
        </p:txBody>
      </p:sp>
      <p:sp>
        <p:nvSpPr>
          <p:cNvPr id="466" name="Google Shape;466;p13"/>
          <p:cNvSpPr txBox="1"/>
          <p:nvPr/>
        </p:nvSpPr>
        <p:spPr>
          <a:xfrm>
            <a:off x="7603265" y="1121047"/>
            <a:ext cx="4421393"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b="1">
                <a:solidFill>
                  <a:schemeClr val="dk1"/>
                </a:solidFill>
                <a:latin typeface="Times New Roman"/>
                <a:ea typeface="Times New Roman"/>
                <a:cs typeface="Times New Roman"/>
                <a:sym typeface="Times New Roman"/>
              </a:rPr>
              <a:t>Impact factor</a:t>
            </a:r>
            <a:r>
              <a:rPr lang="en-US" sz="1800">
                <a:solidFill>
                  <a:schemeClr val="dk1"/>
                </a:solidFill>
                <a:latin typeface="Times New Roman"/>
                <a:ea typeface="Times New Roman"/>
                <a:cs typeface="Times New Roman"/>
                <a:sym typeface="Times New Roman"/>
              </a:rPr>
              <a:t>: 3.9</a:t>
            </a:r>
            <a:endParaRPr sz="1800">
              <a:solidFill>
                <a:schemeClr val="dk1"/>
              </a:solidFill>
              <a:latin typeface="Times New Roman"/>
              <a:ea typeface="Times New Roman"/>
              <a:cs typeface="Times New Roman"/>
              <a:sym typeface="Times New Roman"/>
            </a:endParaRPr>
          </a:p>
        </p:txBody>
      </p:sp>
      <p:sp>
        <p:nvSpPr>
          <p:cNvPr id="467" name="Google Shape;467;p13"/>
          <p:cNvSpPr txBox="1"/>
          <p:nvPr/>
        </p:nvSpPr>
        <p:spPr>
          <a:xfrm>
            <a:off x="7603265" y="1852601"/>
            <a:ext cx="4283935" cy="64633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b="1">
                <a:solidFill>
                  <a:schemeClr val="dk1"/>
                </a:solidFill>
                <a:latin typeface="Times New Roman"/>
                <a:ea typeface="Times New Roman"/>
                <a:cs typeface="Times New Roman"/>
                <a:sym typeface="Times New Roman"/>
              </a:rPr>
              <a:t>Cohort</a:t>
            </a:r>
            <a:r>
              <a:rPr lang="en-US" sz="1800">
                <a:solidFill>
                  <a:schemeClr val="dk1"/>
                </a:solidFill>
                <a:latin typeface="Times New Roman"/>
                <a:ea typeface="Times New Roman"/>
                <a:cs typeface="Times New Roman"/>
                <a:sym typeface="Times New Roman"/>
              </a:rPr>
              <a:t>: TCGA-COAD + TCGA-READ (TCGA-CRC)</a:t>
            </a:r>
            <a:endParaRPr sz="1800">
              <a:solidFill>
                <a:schemeClr val="dk1"/>
              </a:solidFill>
              <a:latin typeface="Times New Roman"/>
              <a:ea typeface="Times New Roman"/>
              <a:cs typeface="Times New Roman"/>
              <a:sym typeface="Times New Roman"/>
            </a:endParaRPr>
          </a:p>
        </p:txBody>
      </p:sp>
      <p:sp>
        <p:nvSpPr>
          <p:cNvPr id="468" name="Google Shape;468;p13"/>
          <p:cNvSpPr txBox="1"/>
          <p:nvPr/>
        </p:nvSpPr>
        <p:spPr>
          <a:xfrm>
            <a:off x="7603265" y="1490379"/>
            <a:ext cx="4421393"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b="1">
                <a:solidFill>
                  <a:schemeClr val="dk1"/>
                </a:solidFill>
                <a:latin typeface="Times New Roman"/>
                <a:ea typeface="Times New Roman"/>
                <a:cs typeface="Times New Roman"/>
                <a:sym typeface="Times New Roman"/>
              </a:rPr>
              <a:t>Citation</a:t>
            </a:r>
            <a:r>
              <a:rPr lang="en-US" sz="1800">
                <a:solidFill>
                  <a:schemeClr val="dk1"/>
                </a:solidFill>
                <a:latin typeface="Times New Roman"/>
                <a:ea typeface="Times New Roman"/>
                <a:cs typeface="Times New Roman"/>
                <a:sym typeface="Times New Roman"/>
              </a:rPr>
              <a:t>: 44</a:t>
            </a:r>
            <a:endParaRPr sz="1800">
              <a:solidFill>
                <a:schemeClr val="dk1"/>
              </a:solidFill>
              <a:latin typeface="Times New Roman"/>
              <a:ea typeface="Times New Roman"/>
              <a:cs typeface="Times New Roman"/>
              <a:sym typeface="Times New Roman"/>
            </a:endParaRPr>
          </a:p>
        </p:txBody>
      </p:sp>
      <p:pic>
        <p:nvPicPr>
          <p:cNvPr id="469" name="Google Shape;469;p13"/>
          <p:cNvPicPr preferRelativeResize="0"/>
          <p:nvPr/>
        </p:nvPicPr>
        <p:blipFill rotWithShape="1">
          <a:blip r:embed="rId3">
            <a:alphaModFix/>
          </a:blip>
          <a:srcRect/>
          <a:stretch/>
        </p:blipFill>
        <p:spPr>
          <a:xfrm>
            <a:off x="284923" y="779064"/>
            <a:ext cx="7125765" cy="1425153"/>
          </a:xfrm>
          <a:prstGeom prst="rect">
            <a:avLst/>
          </a:prstGeom>
          <a:noFill/>
          <a:ln>
            <a:noFill/>
          </a:ln>
        </p:spPr>
      </p:pic>
      <p:pic>
        <p:nvPicPr>
          <p:cNvPr id="470" name="Google Shape;470;p13"/>
          <p:cNvPicPr preferRelativeResize="0"/>
          <p:nvPr/>
        </p:nvPicPr>
        <p:blipFill rotWithShape="1">
          <a:blip r:embed="rId4">
            <a:alphaModFix/>
          </a:blip>
          <a:srcRect/>
          <a:stretch/>
        </p:blipFill>
        <p:spPr>
          <a:xfrm>
            <a:off x="426831" y="3440532"/>
            <a:ext cx="6848478" cy="3091070"/>
          </a:xfrm>
          <a:prstGeom prst="rect">
            <a:avLst/>
          </a:prstGeom>
          <a:noFill/>
          <a:ln>
            <a:noFill/>
          </a:ln>
        </p:spPr>
      </p:pic>
      <p:graphicFrame>
        <p:nvGraphicFramePr>
          <p:cNvPr id="471" name="Google Shape;471;p13"/>
          <p:cNvGraphicFramePr/>
          <p:nvPr/>
        </p:nvGraphicFramePr>
        <p:xfrm>
          <a:off x="7835475" y="4128813"/>
          <a:ext cx="3819525" cy="1714500"/>
        </p:xfrm>
        <a:graphic>
          <a:graphicData uri="http://schemas.openxmlformats.org/drawingml/2006/table">
            <a:tbl>
              <a:tblPr>
                <a:noFill/>
                <a:tableStyleId>{2C13EBD3-98E0-42DB-8BC6-8E96ECDFAB50}</a:tableStyleId>
              </a:tblPr>
              <a:tblGrid>
                <a:gridCol w="1704975">
                  <a:extLst>
                    <a:ext uri="{9D8B030D-6E8A-4147-A177-3AD203B41FA5}">
                      <a16:colId xmlns:a16="http://schemas.microsoft.com/office/drawing/2014/main" val="20000"/>
                    </a:ext>
                  </a:extLst>
                </a:gridCol>
                <a:gridCol w="2114550">
                  <a:extLst>
                    <a:ext uri="{9D8B030D-6E8A-4147-A177-3AD203B41FA5}">
                      <a16:colId xmlns:a16="http://schemas.microsoft.com/office/drawing/2014/main" val="20001"/>
                    </a:ext>
                  </a:extLst>
                </a:gridCol>
              </a:tblGrid>
              <a:tr h="342900">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AUROC</a:t>
                      </a:r>
                      <a:endParaRPr>
                        <a:latin typeface="Times New Roman"/>
                        <a:ea typeface="Times New Roman"/>
                        <a:cs typeface="Times New Roman"/>
                        <a:sym typeface="Times New Roman"/>
                      </a:endParaRPr>
                    </a:p>
                  </a:txBody>
                  <a:tcPr marL="91450" marR="91450" marT="45725" marB="45725">
                    <a:lnB w="1270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MSI</a:t>
                      </a:r>
                      <a:endParaRPr>
                        <a:latin typeface="Times New Roman"/>
                        <a:ea typeface="Times New Roman"/>
                        <a:cs typeface="Times New Roman"/>
                        <a:sym typeface="Times New Roman"/>
                      </a:endParaRPr>
                    </a:p>
                  </a:txBody>
                  <a:tcPr marL="91450" marR="91450" marT="45725" marB="45725">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2900">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Lee et al. (Frozen)</a:t>
                      </a:r>
                      <a:endParaRPr>
                        <a:latin typeface="Times New Roman"/>
                        <a:ea typeface="Times New Roman"/>
                        <a:cs typeface="Times New Roman"/>
                        <a:sym typeface="Times New Roman"/>
                      </a:endParaRPr>
                    </a:p>
                  </a:txBody>
                  <a:tcPr marL="91450" marR="91450" marT="45725" marB="45725">
                    <a:lnT w="12700" cap="flat" cmpd="sng">
                      <a:solidFill>
                        <a:srgbClr val="000000"/>
                      </a:solidFill>
                      <a:prstDash val="solid"/>
                      <a:round/>
                      <a:headEnd type="none" w="sm" len="sm"/>
                      <a:tailEnd type="none" w="sm" len="sm"/>
                    </a:lnT>
                  </a:tcPr>
                </a:tc>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0.942</a:t>
                      </a:r>
                      <a:endParaRPr>
                        <a:latin typeface="Times New Roman"/>
                        <a:ea typeface="Times New Roman"/>
                        <a:cs typeface="Times New Roman"/>
                        <a:sym typeface="Times New Roman"/>
                      </a:endParaRPr>
                    </a:p>
                  </a:txBody>
                  <a:tcPr marL="91450" marR="91450" marT="45725" marB="45725">
                    <a:lnT w="12700" cap="flat" cmpd="sng">
                      <a:solidFill>
                        <a:srgbClr val="000000"/>
                      </a:solidFill>
                      <a:prstDash val="solid"/>
                      <a:round/>
                      <a:headEnd type="none" w="sm" len="sm"/>
                      <a:tailEnd type="none" w="sm" len="sm"/>
                    </a:lnT>
                  </a:tcPr>
                </a:tc>
                <a:extLst>
                  <a:ext uri="{0D108BD9-81ED-4DB2-BD59-A6C34878D82A}">
                    <a16:rowId xmlns:a16="http://schemas.microsoft.com/office/drawing/2014/main" val="10001"/>
                  </a:ext>
                </a:extLst>
              </a:tr>
              <a:tr h="342900">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Lee et al. (FFPE)</a:t>
                      </a:r>
                      <a:endParaRPr>
                        <a:latin typeface="Times New Roman"/>
                        <a:ea typeface="Times New Roman"/>
                        <a:cs typeface="Times New Roman"/>
                        <a:sym typeface="Times New Roman"/>
                      </a:endParaRPr>
                    </a:p>
                  </a:txBody>
                  <a:tcPr marL="91450" marR="91450" marT="45725" marB="45725"/>
                </a:tc>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0.861</a:t>
                      </a:r>
                      <a:endParaRPr>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2"/>
                  </a:ext>
                </a:extLst>
              </a:tr>
              <a:tr h="342900">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Ours (Attn)</a:t>
                      </a:r>
                      <a:endParaRPr>
                        <a:latin typeface="Times New Roman"/>
                        <a:ea typeface="Times New Roman"/>
                        <a:cs typeface="Times New Roman"/>
                        <a:sym typeface="Times New Roman"/>
                      </a:endParaRPr>
                    </a:p>
                  </a:txBody>
                  <a:tcPr marL="91450" marR="91450" marT="45725" marB="45725"/>
                </a:tc>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0.846</a:t>
                      </a:r>
                      <a:r>
                        <a:rPr lang="en-US"/>
                        <a:t> ±</a:t>
                      </a:r>
                      <a:r>
                        <a:rPr lang="en-US">
                          <a:latin typeface="Times New Roman"/>
                          <a:ea typeface="Times New Roman"/>
                          <a:cs typeface="Times New Roman"/>
                          <a:sym typeface="Times New Roman"/>
                        </a:rPr>
                        <a:t> 0.048</a:t>
                      </a:r>
                      <a:endParaRPr>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3"/>
                  </a:ext>
                </a:extLst>
              </a:tr>
              <a:tr h="342900">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Ours (Trans)</a:t>
                      </a:r>
                      <a:endParaRPr>
                        <a:latin typeface="Times New Roman"/>
                        <a:ea typeface="Times New Roman"/>
                        <a:cs typeface="Times New Roman"/>
                        <a:sym typeface="Times New Roman"/>
                      </a:endParaRPr>
                    </a:p>
                  </a:txBody>
                  <a:tcPr marL="91450" marR="91450" marT="45725" marB="45725"/>
                </a:tc>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0.87</a:t>
                      </a:r>
                      <a:r>
                        <a:rPr lang="en-US"/>
                        <a:t> ±</a:t>
                      </a:r>
                      <a:r>
                        <a:rPr lang="en-US">
                          <a:latin typeface="Times New Roman"/>
                          <a:ea typeface="Times New Roman"/>
                          <a:cs typeface="Times New Roman"/>
                          <a:sym typeface="Times New Roman"/>
                        </a:rPr>
                        <a:t> 0.031</a:t>
                      </a:r>
                      <a:endParaRPr>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pic>
        <p:nvPicPr>
          <p:cNvPr id="476" name="Google Shape;476;p14"/>
          <p:cNvPicPr preferRelativeResize="0"/>
          <p:nvPr/>
        </p:nvPicPr>
        <p:blipFill rotWithShape="1">
          <a:blip r:embed="rId3">
            <a:alphaModFix/>
          </a:blip>
          <a:srcRect/>
          <a:stretch/>
        </p:blipFill>
        <p:spPr>
          <a:xfrm>
            <a:off x="96081" y="581269"/>
            <a:ext cx="6950765" cy="1955800"/>
          </a:xfrm>
          <a:prstGeom prst="rect">
            <a:avLst/>
          </a:prstGeom>
          <a:noFill/>
          <a:ln>
            <a:noFill/>
          </a:ln>
        </p:spPr>
      </p:pic>
      <p:sp>
        <p:nvSpPr>
          <p:cNvPr id="477" name="Google Shape;477;p14"/>
          <p:cNvSpPr txBox="1"/>
          <p:nvPr/>
        </p:nvSpPr>
        <p:spPr>
          <a:xfrm>
            <a:off x="284923" y="2689594"/>
            <a:ext cx="11719858" cy="784830"/>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chemeClr val="dk1"/>
              </a:buClr>
              <a:buSzPts val="1500"/>
              <a:buFont typeface="Arial"/>
              <a:buChar char="•"/>
            </a:pPr>
            <a:r>
              <a:rPr lang="en-US" sz="1500" b="1">
                <a:solidFill>
                  <a:schemeClr val="dk1"/>
                </a:solidFill>
                <a:latin typeface="Times New Roman"/>
                <a:ea typeface="Times New Roman"/>
                <a:cs typeface="Times New Roman"/>
                <a:sym typeface="Times New Roman"/>
              </a:rPr>
              <a:t>Methods</a:t>
            </a:r>
            <a:r>
              <a:rPr lang="en-US" sz="1500">
                <a:solidFill>
                  <a:schemeClr val="dk1"/>
                </a:solidFill>
                <a:latin typeface="Times New Roman"/>
                <a:ea typeface="Times New Roman"/>
                <a:cs typeface="Times New Roman"/>
                <a:sym typeface="Times New Roman"/>
              </a:rPr>
              <a:t>: (</a:t>
            </a:r>
            <a:r>
              <a:rPr lang="en-US" sz="1500" b="0" i="0" u="none" strike="noStrike">
                <a:solidFill>
                  <a:srgbClr val="333333"/>
                </a:solidFill>
                <a:latin typeface="Times New Roman"/>
                <a:ea typeface="Times New Roman"/>
                <a:cs typeface="Times New Roman"/>
                <a:sym typeface="Times New Roman"/>
              </a:rPr>
              <a:t>A) Proper tissue patches can be selected by the tissue/non-tissue classifier. Then, the normal/tumor classifier delineates the tumor patches among the proper tissue patches; (B) The wild-type/mutation classifiers are applied only for patches with tumor probability higher than 0.9. The patch-level probabilities of mutation are averaged to yield the slide-level probability.</a:t>
            </a:r>
            <a:endParaRPr sz="1500">
              <a:solidFill>
                <a:schemeClr val="dk1"/>
              </a:solidFill>
              <a:latin typeface="Times New Roman"/>
              <a:ea typeface="Times New Roman"/>
              <a:cs typeface="Times New Roman"/>
              <a:sym typeface="Times New Roman"/>
            </a:endParaRPr>
          </a:p>
        </p:txBody>
      </p:sp>
      <p:sp>
        <p:nvSpPr>
          <p:cNvPr id="478" name="Google Shape;478;p14"/>
          <p:cNvSpPr txBox="1"/>
          <p:nvPr/>
        </p:nvSpPr>
        <p:spPr>
          <a:xfrm>
            <a:off x="7066557" y="426420"/>
            <a:ext cx="3216536"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b="1">
                <a:solidFill>
                  <a:schemeClr val="dk1"/>
                </a:solidFill>
                <a:latin typeface="Times New Roman"/>
                <a:ea typeface="Times New Roman"/>
                <a:cs typeface="Times New Roman"/>
                <a:sym typeface="Times New Roman"/>
              </a:rPr>
              <a:t>Year of publication</a:t>
            </a:r>
            <a:r>
              <a:rPr lang="en-US" sz="1800">
                <a:solidFill>
                  <a:schemeClr val="dk1"/>
                </a:solidFill>
                <a:latin typeface="Times New Roman"/>
                <a:ea typeface="Times New Roman"/>
                <a:cs typeface="Times New Roman"/>
                <a:sym typeface="Times New Roman"/>
              </a:rPr>
              <a:t>: 2020</a:t>
            </a:r>
            <a:endParaRPr sz="1800">
              <a:solidFill>
                <a:schemeClr val="dk1"/>
              </a:solidFill>
              <a:latin typeface="Times New Roman"/>
              <a:ea typeface="Times New Roman"/>
              <a:cs typeface="Times New Roman"/>
              <a:sym typeface="Times New Roman"/>
            </a:endParaRPr>
          </a:p>
        </p:txBody>
      </p:sp>
      <p:sp>
        <p:nvSpPr>
          <p:cNvPr id="479" name="Google Shape;479;p14"/>
          <p:cNvSpPr txBox="1"/>
          <p:nvPr/>
        </p:nvSpPr>
        <p:spPr>
          <a:xfrm>
            <a:off x="7066556" y="788642"/>
            <a:ext cx="5218212"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b="1">
                <a:solidFill>
                  <a:schemeClr val="dk1"/>
                </a:solidFill>
                <a:latin typeface="Times New Roman"/>
                <a:ea typeface="Times New Roman"/>
                <a:cs typeface="Times New Roman"/>
                <a:sym typeface="Times New Roman"/>
              </a:rPr>
              <a:t>Journal paper</a:t>
            </a:r>
            <a:r>
              <a:rPr lang="en-US" sz="1800">
                <a:solidFill>
                  <a:schemeClr val="dk1"/>
                </a:solidFill>
                <a:latin typeface="Times New Roman"/>
                <a:ea typeface="Times New Roman"/>
                <a:cs typeface="Times New Roman"/>
                <a:sym typeface="Times New Roman"/>
              </a:rPr>
              <a:t>: World Journal of Gastroenterology</a:t>
            </a:r>
            <a:endParaRPr sz="1800">
              <a:solidFill>
                <a:schemeClr val="dk1"/>
              </a:solidFill>
              <a:latin typeface="Times New Roman"/>
              <a:ea typeface="Times New Roman"/>
              <a:cs typeface="Times New Roman"/>
              <a:sym typeface="Times New Roman"/>
            </a:endParaRPr>
          </a:p>
        </p:txBody>
      </p:sp>
      <p:sp>
        <p:nvSpPr>
          <p:cNvPr id="480" name="Google Shape;480;p14"/>
          <p:cNvSpPr txBox="1"/>
          <p:nvPr/>
        </p:nvSpPr>
        <p:spPr>
          <a:xfrm>
            <a:off x="7066556" y="1150864"/>
            <a:ext cx="4421393"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b="1">
                <a:solidFill>
                  <a:schemeClr val="dk1"/>
                </a:solidFill>
                <a:latin typeface="Times New Roman"/>
                <a:ea typeface="Times New Roman"/>
                <a:cs typeface="Times New Roman"/>
                <a:sym typeface="Times New Roman"/>
              </a:rPr>
              <a:t>Impact factor</a:t>
            </a:r>
            <a:r>
              <a:rPr lang="en-US" sz="1800">
                <a:solidFill>
                  <a:schemeClr val="dk1"/>
                </a:solidFill>
                <a:latin typeface="Times New Roman"/>
                <a:ea typeface="Times New Roman"/>
                <a:cs typeface="Times New Roman"/>
                <a:sym typeface="Times New Roman"/>
              </a:rPr>
              <a:t>: 4.3</a:t>
            </a:r>
            <a:endParaRPr sz="1800">
              <a:solidFill>
                <a:schemeClr val="dk1"/>
              </a:solidFill>
              <a:latin typeface="Times New Roman"/>
              <a:ea typeface="Times New Roman"/>
              <a:cs typeface="Times New Roman"/>
              <a:sym typeface="Times New Roman"/>
            </a:endParaRPr>
          </a:p>
        </p:txBody>
      </p:sp>
      <p:sp>
        <p:nvSpPr>
          <p:cNvPr id="481" name="Google Shape;481;p14"/>
          <p:cNvSpPr txBox="1"/>
          <p:nvPr/>
        </p:nvSpPr>
        <p:spPr>
          <a:xfrm>
            <a:off x="7066556" y="1882418"/>
            <a:ext cx="4283935" cy="64633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b="1">
                <a:solidFill>
                  <a:schemeClr val="dk1"/>
                </a:solidFill>
                <a:latin typeface="Times New Roman"/>
                <a:ea typeface="Times New Roman"/>
                <a:cs typeface="Times New Roman"/>
                <a:sym typeface="Times New Roman"/>
              </a:rPr>
              <a:t>Cohort</a:t>
            </a:r>
            <a:r>
              <a:rPr lang="en-US" sz="1800">
                <a:solidFill>
                  <a:schemeClr val="dk1"/>
                </a:solidFill>
                <a:latin typeface="Times New Roman"/>
                <a:ea typeface="Times New Roman"/>
                <a:cs typeface="Times New Roman"/>
                <a:sym typeface="Times New Roman"/>
              </a:rPr>
              <a:t>: TCGA-COAD + TCGA-READ (TCGA-CRC)</a:t>
            </a:r>
            <a:endParaRPr sz="1800">
              <a:solidFill>
                <a:schemeClr val="dk1"/>
              </a:solidFill>
              <a:latin typeface="Times New Roman"/>
              <a:ea typeface="Times New Roman"/>
              <a:cs typeface="Times New Roman"/>
              <a:sym typeface="Times New Roman"/>
            </a:endParaRPr>
          </a:p>
        </p:txBody>
      </p:sp>
      <p:sp>
        <p:nvSpPr>
          <p:cNvPr id="482" name="Google Shape;482;p14"/>
          <p:cNvSpPr txBox="1"/>
          <p:nvPr/>
        </p:nvSpPr>
        <p:spPr>
          <a:xfrm>
            <a:off x="7066556" y="1520196"/>
            <a:ext cx="4421393"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b="1">
                <a:solidFill>
                  <a:schemeClr val="dk1"/>
                </a:solidFill>
                <a:latin typeface="Times New Roman"/>
                <a:ea typeface="Times New Roman"/>
                <a:cs typeface="Times New Roman"/>
                <a:sym typeface="Times New Roman"/>
              </a:rPr>
              <a:t>Citation</a:t>
            </a:r>
            <a:r>
              <a:rPr lang="en-US" sz="1800">
                <a:solidFill>
                  <a:schemeClr val="dk1"/>
                </a:solidFill>
                <a:latin typeface="Times New Roman"/>
                <a:ea typeface="Times New Roman"/>
                <a:cs typeface="Times New Roman"/>
                <a:sym typeface="Times New Roman"/>
              </a:rPr>
              <a:t>: 47</a:t>
            </a:r>
            <a:endParaRPr sz="1800">
              <a:solidFill>
                <a:schemeClr val="dk1"/>
              </a:solidFill>
              <a:latin typeface="Times New Roman"/>
              <a:ea typeface="Times New Roman"/>
              <a:cs typeface="Times New Roman"/>
              <a:sym typeface="Times New Roman"/>
            </a:endParaRPr>
          </a:p>
        </p:txBody>
      </p:sp>
      <p:graphicFrame>
        <p:nvGraphicFramePr>
          <p:cNvPr id="483" name="Google Shape;483;p14"/>
          <p:cNvGraphicFramePr/>
          <p:nvPr/>
        </p:nvGraphicFramePr>
        <p:xfrm>
          <a:off x="7712110" y="4060369"/>
          <a:ext cx="3827725" cy="1700125"/>
        </p:xfrm>
        <a:graphic>
          <a:graphicData uri="http://schemas.openxmlformats.org/drawingml/2006/table">
            <a:tbl>
              <a:tblPr firstRow="1" bandRow="1">
                <a:noFill/>
                <a:tableStyleId>{2A86238E-1554-4C0E-AF91-1E72122A9346}</a:tableStyleId>
              </a:tblPr>
              <a:tblGrid>
                <a:gridCol w="1669850">
                  <a:extLst>
                    <a:ext uri="{9D8B030D-6E8A-4147-A177-3AD203B41FA5}">
                      <a16:colId xmlns:a16="http://schemas.microsoft.com/office/drawing/2014/main" val="20000"/>
                    </a:ext>
                  </a:extLst>
                </a:gridCol>
                <a:gridCol w="2157875">
                  <a:extLst>
                    <a:ext uri="{9D8B030D-6E8A-4147-A177-3AD203B41FA5}">
                      <a16:colId xmlns:a16="http://schemas.microsoft.com/office/drawing/2014/main" val="20001"/>
                    </a:ext>
                  </a:extLst>
                </a:gridCol>
              </a:tblGrid>
              <a:tr h="340025">
                <a:tc>
                  <a:txBody>
                    <a:bodyPr/>
                    <a:lstStyle/>
                    <a:p>
                      <a:pPr marL="0" marR="0" lvl="0" indent="0" algn="ctr" rtl="0">
                        <a:lnSpc>
                          <a:spcPct val="100000"/>
                        </a:lnSpc>
                        <a:spcBef>
                          <a:spcPts val="0"/>
                        </a:spcBef>
                        <a:spcAft>
                          <a:spcPts val="0"/>
                        </a:spcAft>
                        <a:buClr>
                          <a:schemeClr val="dk1"/>
                        </a:buClr>
                        <a:buSzPts val="1400"/>
                        <a:buFont typeface="Times New Roman"/>
                        <a:buNone/>
                      </a:pPr>
                      <a:r>
                        <a:rPr lang="en-US" sz="1400" b="0">
                          <a:solidFill>
                            <a:schemeClr val="dk1"/>
                          </a:solidFill>
                          <a:latin typeface="Times New Roman"/>
                          <a:ea typeface="Times New Roman"/>
                          <a:cs typeface="Times New Roman"/>
                          <a:sym typeface="Times New Roman"/>
                        </a:rPr>
                        <a:t>AUROC</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400"/>
                        <a:buFont typeface="Times New Roman"/>
                        <a:buNone/>
                      </a:pPr>
                      <a:r>
                        <a:rPr lang="en-US" sz="1400" b="0">
                          <a:solidFill>
                            <a:schemeClr val="dk1"/>
                          </a:solidFill>
                          <a:latin typeface="Times New Roman"/>
                          <a:ea typeface="Times New Roman"/>
                          <a:cs typeface="Times New Roman"/>
                          <a:sym typeface="Times New Roman"/>
                        </a:rPr>
                        <a:t>KRAS</a:t>
                      </a:r>
                      <a:endParaRPr sz="1400" b="0">
                        <a:solidFill>
                          <a:schemeClr val="dk1"/>
                        </a:solidFill>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340025">
                <a:tc>
                  <a:txBody>
                    <a:bodyPr/>
                    <a:lstStyle/>
                    <a:p>
                      <a:pPr marL="0" marR="0" lvl="0" indent="0" algn="ctr" rtl="0">
                        <a:lnSpc>
                          <a:spcPct val="100000"/>
                        </a:lnSpc>
                        <a:spcBef>
                          <a:spcPts val="0"/>
                        </a:spcBef>
                        <a:spcAft>
                          <a:spcPts val="0"/>
                        </a:spcAft>
                        <a:buClr>
                          <a:schemeClr val="dk1"/>
                        </a:buClr>
                        <a:buSzPts val="1400"/>
                        <a:buFont typeface="Times New Roman"/>
                        <a:buNone/>
                      </a:pPr>
                      <a:r>
                        <a:rPr lang="en-US" sz="1400" b="0">
                          <a:solidFill>
                            <a:schemeClr val="dk1"/>
                          </a:solidFill>
                          <a:latin typeface="Times New Roman"/>
                          <a:ea typeface="Times New Roman"/>
                          <a:cs typeface="Times New Roman"/>
                          <a:sym typeface="Times New Roman"/>
                        </a:rPr>
                        <a:t>Jang et al. (Frozen)</a:t>
                      </a:r>
                      <a:endParaRPr sz="1400" b="0">
                        <a:solidFill>
                          <a:schemeClr val="dk1"/>
                        </a:solidFill>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400"/>
                        <a:buFont typeface="Times New Roman"/>
                        <a:buNone/>
                      </a:pPr>
                      <a:r>
                        <a:rPr lang="en-US" sz="1400" b="0">
                          <a:latin typeface="Times New Roman"/>
                          <a:ea typeface="Times New Roman"/>
                          <a:cs typeface="Times New Roman"/>
                          <a:sym typeface="Times New Roman"/>
                        </a:rPr>
                        <a:t>0.778</a:t>
                      </a:r>
                      <a:endParaRPr sz="1400" b="0">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40025">
                <a:tc>
                  <a:txBody>
                    <a:bodyPr/>
                    <a:lstStyle/>
                    <a:p>
                      <a:pPr marL="0" marR="0" lvl="0" indent="0" algn="ctr" rtl="0">
                        <a:lnSpc>
                          <a:spcPct val="100000"/>
                        </a:lnSpc>
                        <a:spcBef>
                          <a:spcPts val="0"/>
                        </a:spcBef>
                        <a:spcAft>
                          <a:spcPts val="0"/>
                        </a:spcAft>
                        <a:buClr>
                          <a:schemeClr val="dk1"/>
                        </a:buClr>
                        <a:buSzPts val="1400"/>
                        <a:buFont typeface="Times New Roman"/>
                        <a:buNone/>
                      </a:pPr>
                      <a:r>
                        <a:rPr lang="en-US" sz="1400" b="0">
                          <a:solidFill>
                            <a:schemeClr val="dk1"/>
                          </a:solidFill>
                          <a:latin typeface="Times New Roman"/>
                          <a:ea typeface="Times New Roman"/>
                          <a:cs typeface="Times New Roman"/>
                          <a:sym typeface="Times New Roman"/>
                        </a:rPr>
                        <a:t>Jang et al. (FFPE)</a:t>
                      </a:r>
                      <a:endParaRPr sz="1400" b="0">
                        <a:solidFill>
                          <a:schemeClr val="dk1"/>
                        </a:solidFill>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400"/>
                        <a:buFont typeface="Times New Roman"/>
                        <a:buNone/>
                      </a:pPr>
                      <a:r>
                        <a:rPr lang="en-US" sz="1400" b="0">
                          <a:latin typeface="Times New Roman"/>
                          <a:ea typeface="Times New Roman"/>
                          <a:cs typeface="Times New Roman"/>
                          <a:sym typeface="Times New Roman"/>
                        </a:rPr>
                        <a:t>0.645</a:t>
                      </a:r>
                      <a:endParaRPr sz="1400" b="0">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40025">
                <a:tc>
                  <a:txBody>
                    <a:bodyPr/>
                    <a:lstStyle/>
                    <a:p>
                      <a:pPr marL="0" marR="0" lvl="0" indent="0" algn="ctr" rtl="0">
                        <a:lnSpc>
                          <a:spcPct val="100000"/>
                        </a:lnSpc>
                        <a:spcBef>
                          <a:spcPts val="0"/>
                        </a:spcBef>
                        <a:spcAft>
                          <a:spcPts val="0"/>
                        </a:spcAft>
                        <a:buClr>
                          <a:schemeClr val="dk1"/>
                        </a:buClr>
                        <a:buSzPts val="1400"/>
                        <a:buFont typeface="Times New Roman"/>
                        <a:buNone/>
                      </a:pPr>
                      <a:r>
                        <a:rPr lang="en-US" sz="1400" b="0">
                          <a:solidFill>
                            <a:schemeClr val="dk1"/>
                          </a:solidFill>
                          <a:latin typeface="Times New Roman"/>
                          <a:ea typeface="Times New Roman"/>
                          <a:cs typeface="Times New Roman"/>
                          <a:sym typeface="Times New Roman"/>
                        </a:rPr>
                        <a:t>Ours (Attn)</a:t>
                      </a:r>
                      <a:endParaRPr sz="1400" b="0">
                        <a:solidFill>
                          <a:schemeClr val="dk1"/>
                        </a:solidFill>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400"/>
                        <a:buFont typeface="Calibri"/>
                        <a:buNone/>
                      </a:pPr>
                      <a:endParaRPr sz="1400" b="0">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40025">
                <a:tc>
                  <a:txBody>
                    <a:bodyPr/>
                    <a:lstStyle/>
                    <a:p>
                      <a:pPr marL="0" marR="0" lvl="0" indent="0" algn="ctr" rtl="0">
                        <a:lnSpc>
                          <a:spcPct val="100000"/>
                        </a:lnSpc>
                        <a:spcBef>
                          <a:spcPts val="0"/>
                        </a:spcBef>
                        <a:spcAft>
                          <a:spcPts val="0"/>
                        </a:spcAft>
                        <a:buClr>
                          <a:schemeClr val="dk1"/>
                        </a:buClr>
                        <a:buSzPts val="1400"/>
                        <a:buFont typeface="Times New Roman"/>
                        <a:buNone/>
                      </a:pPr>
                      <a:r>
                        <a:rPr lang="en-US" sz="1400" b="0">
                          <a:solidFill>
                            <a:schemeClr val="dk1"/>
                          </a:solidFill>
                          <a:latin typeface="Times New Roman"/>
                          <a:ea typeface="Times New Roman"/>
                          <a:cs typeface="Times New Roman"/>
                          <a:sym typeface="Times New Roman"/>
                        </a:rPr>
                        <a:t>Ours (Trans)</a:t>
                      </a:r>
                      <a:endParaRPr sz="1400" b="0">
                        <a:solidFill>
                          <a:schemeClr val="dk1"/>
                        </a:solidFill>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400"/>
                        <a:buFont typeface="Calibri"/>
                        <a:buNone/>
                      </a:pPr>
                      <a:endParaRPr sz="1400" b="0">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484" name="Google Shape;484;p14"/>
          <p:cNvPicPr preferRelativeResize="0"/>
          <p:nvPr/>
        </p:nvPicPr>
        <p:blipFill rotWithShape="1">
          <a:blip r:embed="rId4">
            <a:alphaModFix/>
          </a:blip>
          <a:srcRect/>
          <a:stretch/>
        </p:blipFill>
        <p:spPr>
          <a:xfrm>
            <a:off x="901150" y="3626949"/>
            <a:ext cx="6145696" cy="2984812"/>
          </a:xfrm>
          <a:prstGeom prst="rect">
            <a:avLst/>
          </a:prstGeom>
          <a:noFill/>
          <a:ln>
            <a:noFill/>
          </a:ln>
        </p:spPr>
      </p:pic>
      <p:sp>
        <p:nvSpPr>
          <p:cNvPr id="485" name="Google Shape;485;p14"/>
          <p:cNvSpPr/>
          <p:nvPr/>
        </p:nvSpPr>
        <p:spPr>
          <a:xfrm>
            <a:off x="0" y="0"/>
            <a:ext cx="12192000" cy="6858000"/>
          </a:xfrm>
          <a:prstGeom prst="rect">
            <a:avLst/>
          </a:prstGeom>
          <a:solidFill>
            <a:schemeClr val="lt1">
              <a:alpha val="8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6" name="Google Shape;486;p14"/>
          <p:cNvSpPr/>
          <p:nvPr/>
        </p:nvSpPr>
        <p:spPr>
          <a:xfrm>
            <a:off x="0" y="2832093"/>
            <a:ext cx="12192000" cy="1284661"/>
          </a:xfrm>
          <a:prstGeom prst="roundRect">
            <a:avLst>
              <a:gd name="adj" fmla="val 0"/>
            </a:avLst>
          </a:prstGeom>
          <a:solidFill>
            <a:srgbClr val="2F549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342900" marR="0" lvl="0" indent="-342900" algn="l" rtl="0">
              <a:spcBef>
                <a:spcPts val="0"/>
              </a:spcBef>
              <a:spcAft>
                <a:spcPts val="0"/>
              </a:spcAft>
              <a:buClr>
                <a:schemeClr val="lt1"/>
              </a:buClr>
              <a:buSzPts val="2400"/>
              <a:buFont typeface="Arial"/>
              <a:buChar char="•"/>
            </a:pPr>
            <a:r>
              <a:rPr lang="en-US" sz="2400" b="1">
                <a:solidFill>
                  <a:schemeClr val="lt1"/>
                </a:solidFill>
                <a:latin typeface="Times New Roman"/>
                <a:ea typeface="Times New Roman"/>
                <a:cs typeface="Times New Roman"/>
                <a:sym typeface="Times New Roman"/>
              </a:rPr>
              <a:t>Both KRAS and MSI prediction shows that the performance of frozen tissue is higher than FFPE</a:t>
            </a:r>
            <a:endParaRPr/>
          </a:p>
          <a:p>
            <a:pPr marL="342900" marR="0" lvl="0" indent="-342900" algn="l" rtl="0">
              <a:spcBef>
                <a:spcPts val="0"/>
              </a:spcBef>
              <a:spcAft>
                <a:spcPts val="0"/>
              </a:spcAft>
              <a:buClr>
                <a:schemeClr val="lt1"/>
              </a:buClr>
              <a:buSzPts val="2400"/>
              <a:buFont typeface="Arial"/>
              <a:buChar char="•"/>
            </a:pPr>
            <a:r>
              <a:rPr lang="en-US" sz="2400" b="1">
                <a:solidFill>
                  <a:schemeClr val="lt1"/>
                </a:solidFill>
                <a:latin typeface="Times New Roman"/>
                <a:ea typeface="Times New Roman"/>
                <a:cs typeface="Times New Roman"/>
                <a:sym typeface="Times New Roman"/>
              </a:rPr>
              <a:t>We can separate frozen and FFPE slides and train it respectively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15"/>
          <p:cNvSpPr txBox="1"/>
          <p:nvPr/>
        </p:nvSpPr>
        <p:spPr>
          <a:xfrm>
            <a:off x="284923" y="2868496"/>
            <a:ext cx="11719858" cy="784830"/>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chemeClr val="dk1"/>
              </a:buClr>
              <a:buSzPts val="1500"/>
              <a:buFont typeface="Arial"/>
              <a:buChar char="•"/>
            </a:pPr>
            <a:r>
              <a:rPr lang="en-US" sz="1500" b="1">
                <a:solidFill>
                  <a:schemeClr val="dk1"/>
                </a:solidFill>
                <a:latin typeface="Times New Roman"/>
                <a:ea typeface="Times New Roman"/>
                <a:cs typeface="Times New Roman"/>
                <a:sym typeface="Times New Roman"/>
              </a:rPr>
              <a:t>Methods</a:t>
            </a:r>
            <a:r>
              <a:rPr lang="en-US" sz="1500">
                <a:solidFill>
                  <a:schemeClr val="dk1"/>
                </a:solidFill>
                <a:latin typeface="Times New Roman"/>
                <a:ea typeface="Times New Roman"/>
                <a:cs typeface="Times New Roman"/>
                <a:sym typeface="Times New Roman"/>
              </a:rPr>
              <a:t>: (A) The data pre-processing pipeline with the steps whole slide image (WSI) digitization, tissue segmentation, WSI tessellation into patches, and stain augmentation, (B) the model architecture including the pre-trained feature extractor CTransPath and our transformer-based aggregation module, and (C) details of the transformer layer architecture.</a:t>
            </a:r>
            <a:endParaRPr sz="1500">
              <a:solidFill>
                <a:schemeClr val="dk1"/>
              </a:solidFill>
              <a:latin typeface="Times New Roman"/>
              <a:ea typeface="Times New Roman"/>
              <a:cs typeface="Times New Roman"/>
              <a:sym typeface="Times New Roman"/>
            </a:endParaRPr>
          </a:p>
        </p:txBody>
      </p:sp>
      <p:sp>
        <p:nvSpPr>
          <p:cNvPr id="492" name="Google Shape;492;p15"/>
          <p:cNvSpPr txBox="1"/>
          <p:nvPr/>
        </p:nvSpPr>
        <p:spPr>
          <a:xfrm>
            <a:off x="7603266" y="396603"/>
            <a:ext cx="3216536"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b="1">
                <a:solidFill>
                  <a:schemeClr val="dk1"/>
                </a:solidFill>
                <a:latin typeface="Times New Roman"/>
                <a:ea typeface="Times New Roman"/>
                <a:cs typeface="Times New Roman"/>
                <a:sym typeface="Times New Roman"/>
              </a:rPr>
              <a:t>Year of publication</a:t>
            </a:r>
            <a:r>
              <a:rPr lang="en-US" sz="1800">
                <a:solidFill>
                  <a:schemeClr val="dk1"/>
                </a:solidFill>
                <a:latin typeface="Times New Roman"/>
                <a:ea typeface="Times New Roman"/>
                <a:cs typeface="Times New Roman"/>
                <a:sym typeface="Times New Roman"/>
              </a:rPr>
              <a:t>: 2023</a:t>
            </a:r>
            <a:endParaRPr sz="1800">
              <a:solidFill>
                <a:schemeClr val="dk1"/>
              </a:solidFill>
              <a:latin typeface="Times New Roman"/>
              <a:ea typeface="Times New Roman"/>
              <a:cs typeface="Times New Roman"/>
              <a:sym typeface="Times New Roman"/>
            </a:endParaRPr>
          </a:p>
        </p:txBody>
      </p:sp>
      <p:sp>
        <p:nvSpPr>
          <p:cNvPr id="493" name="Google Shape;493;p15"/>
          <p:cNvSpPr txBox="1"/>
          <p:nvPr/>
        </p:nvSpPr>
        <p:spPr>
          <a:xfrm>
            <a:off x="7603265" y="758825"/>
            <a:ext cx="4421393"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b="1">
                <a:solidFill>
                  <a:schemeClr val="dk1"/>
                </a:solidFill>
                <a:latin typeface="Times New Roman"/>
                <a:ea typeface="Times New Roman"/>
                <a:cs typeface="Times New Roman"/>
                <a:sym typeface="Times New Roman"/>
              </a:rPr>
              <a:t>Journal paper</a:t>
            </a:r>
            <a:r>
              <a:rPr lang="en-US" sz="1800">
                <a:solidFill>
                  <a:schemeClr val="dk1"/>
                </a:solidFill>
                <a:latin typeface="Times New Roman"/>
                <a:ea typeface="Times New Roman"/>
                <a:cs typeface="Times New Roman"/>
                <a:sym typeface="Times New Roman"/>
              </a:rPr>
              <a:t>: Cancer Cell</a:t>
            </a:r>
            <a:endParaRPr sz="1800">
              <a:solidFill>
                <a:schemeClr val="dk1"/>
              </a:solidFill>
              <a:latin typeface="Times New Roman"/>
              <a:ea typeface="Times New Roman"/>
              <a:cs typeface="Times New Roman"/>
              <a:sym typeface="Times New Roman"/>
            </a:endParaRPr>
          </a:p>
        </p:txBody>
      </p:sp>
      <p:sp>
        <p:nvSpPr>
          <p:cNvPr id="494" name="Google Shape;494;p15"/>
          <p:cNvSpPr txBox="1"/>
          <p:nvPr/>
        </p:nvSpPr>
        <p:spPr>
          <a:xfrm>
            <a:off x="7603265" y="1121047"/>
            <a:ext cx="4421393"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b="1">
                <a:solidFill>
                  <a:schemeClr val="dk1"/>
                </a:solidFill>
                <a:latin typeface="Times New Roman"/>
                <a:ea typeface="Times New Roman"/>
                <a:cs typeface="Times New Roman"/>
                <a:sym typeface="Times New Roman"/>
              </a:rPr>
              <a:t>Impact factor</a:t>
            </a:r>
            <a:r>
              <a:rPr lang="en-US" sz="1800">
                <a:solidFill>
                  <a:schemeClr val="dk1"/>
                </a:solidFill>
                <a:latin typeface="Times New Roman"/>
                <a:ea typeface="Times New Roman"/>
                <a:cs typeface="Times New Roman"/>
                <a:sym typeface="Times New Roman"/>
              </a:rPr>
              <a:t>: 50.3</a:t>
            </a:r>
            <a:endParaRPr sz="1800">
              <a:solidFill>
                <a:schemeClr val="dk1"/>
              </a:solidFill>
              <a:latin typeface="Times New Roman"/>
              <a:ea typeface="Times New Roman"/>
              <a:cs typeface="Times New Roman"/>
              <a:sym typeface="Times New Roman"/>
            </a:endParaRPr>
          </a:p>
        </p:txBody>
      </p:sp>
      <p:sp>
        <p:nvSpPr>
          <p:cNvPr id="495" name="Google Shape;495;p15"/>
          <p:cNvSpPr txBox="1"/>
          <p:nvPr/>
        </p:nvSpPr>
        <p:spPr>
          <a:xfrm>
            <a:off x="7603265" y="1852601"/>
            <a:ext cx="4283935" cy="64633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b="1">
                <a:solidFill>
                  <a:schemeClr val="dk1"/>
                </a:solidFill>
                <a:latin typeface="Times New Roman"/>
                <a:ea typeface="Times New Roman"/>
                <a:cs typeface="Times New Roman"/>
                <a:sym typeface="Times New Roman"/>
              </a:rPr>
              <a:t>Cohort</a:t>
            </a:r>
            <a:r>
              <a:rPr lang="en-US" sz="1800">
                <a:solidFill>
                  <a:schemeClr val="dk1"/>
                </a:solidFill>
                <a:latin typeface="Times New Roman"/>
                <a:ea typeface="Times New Roman"/>
                <a:cs typeface="Times New Roman"/>
                <a:sym typeface="Times New Roman"/>
              </a:rPr>
              <a:t>: TCGA-COAD + TCGA-READ (TCGA-CRC)</a:t>
            </a:r>
            <a:endParaRPr sz="1800">
              <a:solidFill>
                <a:schemeClr val="dk1"/>
              </a:solidFill>
              <a:latin typeface="Times New Roman"/>
              <a:ea typeface="Times New Roman"/>
              <a:cs typeface="Times New Roman"/>
              <a:sym typeface="Times New Roman"/>
            </a:endParaRPr>
          </a:p>
        </p:txBody>
      </p:sp>
      <p:sp>
        <p:nvSpPr>
          <p:cNvPr id="496" name="Google Shape;496;p15"/>
          <p:cNvSpPr txBox="1"/>
          <p:nvPr/>
        </p:nvSpPr>
        <p:spPr>
          <a:xfrm>
            <a:off x="7603265" y="1490379"/>
            <a:ext cx="4421393"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b="1">
                <a:solidFill>
                  <a:schemeClr val="dk1"/>
                </a:solidFill>
                <a:latin typeface="Times New Roman"/>
                <a:ea typeface="Times New Roman"/>
                <a:cs typeface="Times New Roman"/>
                <a:sym typeface="Times New Roman"/>
              </a:rPr>
              <a:t>Citation</a:t>
            </a:r>
            <a:r>
              <a:rPr lang="en-US" sz="1800">
                <a:solidFill>
                  <a:schemeClr val="dk1"/>
                </a:solidFill>
                <a:latin typeface="Times New Roman"/>
                <a:ea typeface="Times New Roman"/>
                <a:cs typeface="Times New Roman"/>
                <a:sym typeface="Times New Roman"/>
              </a:rPr>
              <a:t>: 43</a:t>
            </a:r>
            <a:endParaRPr sz="1800">
              <a:solidFill>
                <a:schemeClr val="dk1"/>
              </a:solidFill>
              <a:latin typeface="Times New Roman"/>
              <a:ea typeface="Times New Roman"/>
              <a:cs typeface="Times New Roman"/>
              <a:sym typeface="Times New Roman"/>
            </a:endParaRPr>
          </a:p>
        </p:txBody>
      </p:sp>
      <p:pic>
        <p:nvPicPr>
          <p:cNvPr id="497" name="Google Shape;497;p15"/>
          <p:cNvPicPr preferRelativeResize="0"/>
          <p:nvPr/>
        </p:nvPicPr>
        <p:blipFill rotWithShape="1">
          <a:blip r:embed="rId3">
            <a:alphaModFix/>
          </a:blip>
          <a:srcRect/>
          <a:stretch/>
        </p:blipFill>
        <p:spPr>
          <a:xfrm>
            <a:off x="324507" y="220914"/>
            <a:ext cx="7010191" cy="2645108"/>
          </a:xfrm>
          <a:prstGeom prst="rect">
            <a:avLst/>
          </a:prstGeom>
          <a:noFill/>
          <a:ln>
            <a:noFill/>
          </a:ln>
        </p:spPr>
      </p:pic>
      <p:pic>
        <p:nvPicPr>
          <p:cNvPr id="498" name="Google Shape;498;p15"/>
          <p:cNvPicPr preferRelativeResize="0"/>
          <p:nvPr/>
        </p:nvPicPr>
        <p:blipFill rotWithShape="1">
          <a:blip r:embed="rId4">
            <a:alphaModFix/>
          </a:blip>
          <a:srcRect/>
          <a:stretch/>
        </p:blipFill>
        <p:spPr>
          <a:xfrm>
            <a:off x="284923" y="3653326"/>
            <a:ext cx="6076122" cy="3049569"/>
          </a:xfrm>
          <a:prstGeom prst="rect">
            <a:avLst/>
          </a:prstGeom>
          <a:noFill/>
          <a:ln>
            <a:noFill/>
          </a:ln>
        </p:spPr>
      </p:pic>
      <p:graphicFrame>
        <p:nvGraphicFramePr>
          <p:cNvPr id="499" name="Google Shape;499;p15"/>
          <p:cNvGraphicFramePr/>
          <p:nvPr/>
        </p:nvGraphicFramePr>
        <p:xfrm>
          <a:off x="7301775" y="4254950"/>
          <a:ext cx="3000000" cy="3000000"/>
        </p:xfrm>
        <a:graphic>
          <a:graphicData uri="http://schemas.openxmlformats.org/drawingml/2006/table">
            <a:tbl>
              <a:tblPr>
                <a:noFill/>
                <a:tableStyleId>{2C13EBD3-98E0-42DB-8BC6-8E96ECDFAB50}</a:tableStyleId>
              </a:tblPr>
              <a:tblGrid>
                <a:gridCol w="1704975">
                  <a:extLst>
                    <a:ext uri="{9D8B030D-6E8A-4147-A177-3AD203B41FA5}">
                      <a16:colId xmlns:a16="http://schemas.microsoft.com/office/drawing/2014/main" val="20000"/>
                    </a:ext>
                  </a:extLst>
                </a:gridCol>
                <a:gridCol w="2114550">
                  <a:extLst>
                    <a:ext uri="{9D8B030D-6E8A-4147-A177-3AD203B41FA5}">
                      <a16:colId xmlns:a16="http://schemas.microsoft.com/office/drawing/2014/main" val="20001"/>
                    </a:ext>
                  </a:extLst>
                </a:gridCol>
              </a:tblGrid>
              <a:tr h="342900">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AUROC</a:t>
                      </a:r>
                      <a:endParaRPr>
                        <a:latin typeface="Times New Roman"/>
                        <a:ea typeface="Times New Roman"/>
                        <a:cs typeface="Times New Roman"/>
                        <a:sym typeface="Times New Roman"/>
                      </a:endParaRPr>
                    </a:p>
                  </a:txBody>
                  <a:tcPr marL="91450" marR="91450" marT="45725" marB="45725">
                    <a:lnB w="1270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MSI</a:t>
                      </a:r>
                      <a:endParaRPr>
                        <a:latin typeface="Times New Roman"/>
                        <a:ea typeface="Times New Roman"/>
                        <a:cs typeface="Times New Roman"/>
                        <a:sym typeface="Times New Roman"/>
                      </a:endParaRPr>
                    </a:p>
                  </a:txBody>
                  <a:tcPr marL="91450" marR="91450" marT="45725" marB="45725">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2900">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Lee et al. (Frozen)</a:t>
                      </a:r>
                      <a:endParaRPr>
                        <a:latin typeface="Times New Roman"/>
                        <a:ea typeface="Times New Roman"/>
                        <a:cs typeface="Times New Roman"/>
                        <a:sym typeface="Times New Roman"/>
                      </a:endParaRPr>
                    </a:p>
                  </a:txBody>
                  <a:tcPr marL="91450" marR="91450" marT="45725" marB="45725">
                    <a:lnT w="12700" cap="flat" cmpd="sng">
                      <a:solidFill>
                        <a:srgbClr val="000000"/>
                      </a:solidFill>
                      <a:prstDash val="solid"/>
                      <a:round/>
                      <a:headEnd type="none" w="sm" len="sm"/>
                      <a:tailEnd type="none" w="sm" len="sm"/>
                    </a:lnT>
                  </a:tcPr>
                </a:tc>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0.942</a:t>
                      </a:r>
                      <a:endParaRPr>
                        <a:latin typeface="Times New Roman"/>
                        <a:ea typeface="Times New Roman"/>
                        <a:cs typeface="Times New Roman"/>
                        <a:sym typeface="Times New Roman"/>
                      </a:endParaRPr>
                    </a:p>
                  </a:txBody>
                  <a:tcPr marL="91450" marR="91450" marT="45725" marB="45725">
                    <a:lnT w="12700" cap="flat" cmpd="sng">
                      <a:solidFill>
                        <a:srgbClr val="000000"/>
                      </a:solidFill>
                      <a:prstDash val="solid"/>
                      <a:round/>
                      <a:headEnd type="none" w="sm" len="sm"/>
                      <a:tailEnd type="none" w="sm" len="sm"/>
                    </a:lnT>
                  </a:tcPr>
                </a:tc>
                <a:extLst>
                  <a:ext uri="{0D108BD9-81ED-4DB2-BD59-A6C34878D82A}">
                    <a16:rowId xmlns:a16="http://schemas.microsoft.com/office/drawing/2014/main" val="10001"/>
                  </a:ext>
                </a:extLst>
              </a:tr>
              <a:tr h="342900">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Lee et al. (FFPE)</a:t>
                      </a:r>
                      <a:endParaRPr>
                        <a:latin typeface="Times New Roman"/>
                        <a:ea typeface="Times New Roman"/>
                        <a:cs typeface="Times New Roman"/>
                        <a:sym typeface="Times New Roman"/>
                      </a:endParaRPr>
                    </a:p>
                  </a:txBody>
                  <a:tcPr marL="91450" marR="91450" marT="45725" marB="45725"/>
                </a:tc>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0.861</a:t>
                      </a:r>
                      <a:endParaRPr>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2"/>
                  </a:ext>
                </a:extLst>
              </a:tr>
              <a:tr h="342900">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Ours (Attn)</a:t>
                      </a:r>
                      <a:endParaRPr>
                        <a:latin typeface="Times New Roman"/>
                        <a:ea typeface="Times New Roman"/>
                        <a:cs typeface="Times New Roman"/>
                        <a:sym typeface="Times New Roman"/>
                      </a:endParaRPr>
                    </a:p>
                  </a:txBody>
                  <a:tcPr marL="91450" marR="91450" marT="45725" marB="45725"/>
                </a:tc>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0.846</a:t>
                      </a:r>
                      <a:r>
                        <a:rPr lang="en-US"/>
                        <a:t> ±</a:t>
                      </a:r>
                      <a:r>
                        <a:rPr lang="en-US">
                          <a:latin typeface="Times New Roman"/>
                          <a:ea typeface="Times New Roman"/>
                          <a:cs typeface="Times New Roman"/>
                          <a:sym typeface="Times New Roman"/>
                        </a:rPr>
                        <a:t> 0.048</a:t>
                      </a:r>
                      <a:endParaRPr>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3"/>
                  </a:ext>
                </a:extLst>
              </a:tr>
              <a:tr h="342900">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Ours (Trans)</a:t>
                      </a:r>
                      <a:endParaRPr>
                        <a:latin typeface="Times New Roman"/>
                        <a:ea typeface="Times New Roman"/>
                        <a:cs typeface="Times New Roman"/>
                        <a:sym typeface="Times New Roman"/>
                      </a:endParaRPr>
                    </a:p>
                  </a:txBody>
                  <a:tcPr marL="91450" marR="91450" marT="45725" marB="45725"/>
                </a:tc>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0.87</a:t>
                      </a:r>
                      <a:r>
                        <a:rPr lang="en-US"/>
                        <a:t> ±</a:t>
                      </a:r>
                      <a:r>
                        <a:rPr lang="en-US">
                          <a:latin typeface="Times New Roman"/>
                          <a:ea typeface="Times New Roman"/>
                          <a:cs typeface="Times New Roman"/>
                          <a:sym typeface="Times New Roman"/>
                        </a:rPr>
                        <a:t> 0.031</a:t>
                      </a:r>
                      <a:endParaRPr>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pic>
        <p:nvPicPr>
          <p:cNvPr id="504" name="Google Shape;504;p16"/>
          <p:cNvPicPr preferRelativeResize="0"/>
          <p:nvPr/>
        </p:nvPicPr>
        <p:blipFill rotWithShape="1">
          <a:blip r:embed="rId3">
            <a:alphaModFix/>
          </a:blip>
          <a:srcRect t="30209" b="8566"/>
          <a:stretch/>
        </p:blipFill>
        <p:spPr>
          <a:xfrm>
            <a:off x="167342" y="271079"/>
            <a:ext cx="7356870" cy="2268922"/>
          </a:xfrm>
          <a:prstGeom prst="rect">
            <a:avLst/>
          </a:prstGeom>
          <a:noFill/>
          <a:ln>
            <a:noFill/>
          </a:ln>
        </p:spPr>
      </p:pic>
      <p:sp>
        <p:nvSpPr>
          <p:cNvPr id="505" name="Google Shape;505;p16"/>
          <p:cNvSpPr txBox="1"/>
          <p:nvPr/>
        </p:nvSpPr>
        <p:spPr>
          <a:xfrm>
            <a:off x="7603266" y="396603"/>
            <a:ext cx="3216536"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b="1">
                <a:solidFill>
                  <a:schemeClr val="dk1"/>
                </a:solidFill>
                <a:latin typeface="Times New Roman"/>
                <a:ea typeface="Times New Roman"/>
                <a:cs typeface="Times New Roman"/>
                <a:sym typeface="Times New Roman"/>
              </a:rPr>
              <a:t>Year of publication</a:t>
            </a:r>
            <a:r>
              <a:rPr lang="en-US" sz="1800">
                <a:solidFill>
                  <a:schemeClr val="dk1"/>
                </a:solidFill>
                <a:latin typeface="Times New Roman"/>
                <a:ea typeface="Times New Roman"/>
                <a:cs typeface="Times New Roman"/>
                <a:sym typeface="Times New Roman"/>
              </a:rPr>
              <a:t>: 2021</a:t>
            </a:r>
            <a:endParaRPr sz="1800">
              <a:solidFill>
                <a:schemeClr val="dk1"/>
              </a:solidFill>
              <a:latin typeface="Times New Roman"/>
              <a:ea typeface="Times New Roman"/>
              <a:cs typeface="Times New Roman"/>
              <a:sym typeface="Times New Roman"/>
            </a:endParaRPr>
          </a:p>
        </p:txBody>
      </p:sp>
      <p:sp>
        <p:nvSpPr>
          <p:cNvPr id="506" name="Google Shape;506;p16"/>
          <p:cNvSpPr txBox="1"/>
          <p:nvPr/>
        </p:nvSpPr>
        <p:spPr>
          <a:xfrm>
            <a:off x="7603265" y="758825"/>
            <a:ext cx="4421393"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b="1">
                <a:solidFill>
                  <a:schemeClr val="dk1"/>
                </a:solidFill>
                <a:latin typeface="Times New Roman"/>
                <a:ea typeface="Times New Roman"/>
                <a:cs typeface="Times New Roman"/>
                <a:sym typeface="Times New Roman"/>
              </a:rPr>
              <a:t>Journal paper</a:t>
            </a:r>
            <a:r>
              <a:rPr lang="en-US" sz="1800">
                <a:solidFill>
                  <a:schemeClr val="dk1"/>
                </a:solidFill>
                <a:latin typeface="Times New Roman"/>
                <a:ea typeface="Times New Roman"/>
                <a:cs typeface="Times New Roman"/>
                <a:sym typeface="Times New Roman"/>
              </a:rPr>
              <a:t>: Lancet Digital Health</a:t>
            </a:r>
            <a:endParaRPr sz="1800">
              <a:solidFill>
                <a:schemeClr val="dk1"/>
              </a:solidFill>
              <a:latin typeface="Times New Roman"/>
              <a:ea typeface="Times New Roman"/>
              <a:cs typeface="Times New Roman"/>
              <a:sym typeface="Times New Roman"/>
            </a:endParaRPr>
          </a:p>
        </p:txBody>
      </p:sp>
      <p:sp>
        <p:nvSpPr>
          <p:cNvPr id="507" name="Google Shape;507;p16"/>
          <p:cNvSpPr txBox="1"/>
          <p:nvPr/>
        </p:nvSpPr>
        <p:spPr>
          <a:xfrm>
            <a:off x="7603265" y="1121047"/>
            <a:ext cx="4421393"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b="1">
                <a:solidFill>
                  <a:schemeClr val="dk1"/>
                </a:solidFill>
                <a:latin typeface="Times New Roman"/>
                <a:ea typeface="Times New Roman"/>
                <a:cs typeface="Times New Roman"/>
                <a:sym typeface="Times New Roman"/>
              </a:rPr>
              <a:t>Impact factor</a:t>
            </a:r>
            <a:r>
              <a:rPr lang="en-US" sz="1800">
                <a:solidFill>
                  <a:schemeClr val="dk1"/>
                </a:solidFill>
                <a:latin typeface="Times New Roman"/>
                <a:ea typeface="Times New Roman"/>
                <a:cs typeface="Times New Roman"/>
                <a:sym typeface="Times New Roman"/>
              </a:rPr>
              <a:t>: 30.8</a:t>
            </a:r>
            <a:endParaRPr sz="1800">
              <a:solidFill>
                <a:schemeClr val="dk1"/>
              </a:solidFill>
              <a:latin typeface="Times New Roman"/>
              <a:ea typeface="Times New Roman"/>
              <a:cs typeface="Times New Roman"/>
              <a:sym typeface="Times New Roman"/>
            </a:endParaRPr>
          </a:p>
        </p:txBody>
      </p:sp>
      <p:sp>
        <p:nvSpPr>
          <p:cNvPr id="508" name="Google Shape;508;p16"/>
          <p:cNvSpPr txBox="1"/>
          <p:nvPr/>
        </p:nvSpPr>
        <p:spPr>
          <a:xfrm>
            <a:off x="7603265" y="1852601"/>
            <a:ext cx="4283935" cy="64633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b="1">
                <a:solidFill>
                  <a:schemeClr val="dk1"/>
                </a:solidFill>
                <a:latin typeface="Times New Roman"/>
                <a:ea typeface="Times New Roman"/>
                <a:cs typeface="Times New Roman"/>
                <a:sym typeface="Times New Roman"/>
              </a:rPr>
              <a:t>Cohort</a:t>
            </a:r>
            <a:r>
              <a:rPr lang="en-US" sz="1800">
                <a:solidFill>
                  <a:schemeClr val="dk1"/>
                </a:solidFill>
                <a:latin typeface="Times New Roman"/>
                <a:ea typeface="Times New Roman"/>
                <a:cs typeface="Times New Roman"/>
                <a:sym typeface="Times New Roman"/>
              </a:rPr>
              <a:t>: TCGA-COAD + TCGA-READ (TCGA-CRC)</a:t>
            </a:r>
            <a:endParaRPr sz="1800">
              <a:solidFill>
                <a:schemeClr val="dk1"/>
              </a:solidFill>
              <a:latin typeface="Times New Roman"/>
              <a:ea typeface="Times New Roman"/>
              <a:cs typeface="Times New Roman"/>
              <a:sym typeface="Times New Roman"/>
            </a:endParaRPr>
          </a:p>
        </p:txBody>
      </p:sp>
      <p:pic>
        <p:nvPicPr>
          <p:cNvPr id="509" name="Google Shape;509;p16"/>
          <p:cNvPicPr preferRelativeResize="0"/>
          <p:nvPr/>
        </p:nvPicPr>
        <p:blipFill rotWithShape="1">
          <a:blip r:embed="rId4">
            <a:alphaModFix/>
          </a:blip>
          <a:srcRect/>
          <a:stretch/>
        </p:blipFill>
        <p:spPr>
          <a:xfrm>
            <a:off x="1934890" y="3236531"/>
            <a:ext cx="8322215" cy="1921733"/>
          </a:xfrm>
          <a:prstGeom prst="rect">
            <a:avLst/>
          </a:prstGeom>
          <a:noFill/>
          <a:ln>
            <a:noFill/>
          </a:ln>
        </p:spPr>
      </p:pic>
      <p:sp>
        <p:nvSpPr>
          <p:cNvPr id="510" name="Google Shape;510;p16"/>
          <p:cNvSpPr txBox="1"/>
          <p:nvPr/>
        </p:nvSpPr>
        <p:spPr>
          <a:xfrm>
            <a:off x="167342" y="2669712"/>
            <a:ext cx="11857316" cy="584775"/>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chemeClr val="dk1"/>
              </a:buClr>
              <a:buSzPts val="1500"/>
              <a:buFont typeface="Arial"/>
              <a:buChar char="•"/>
            </a:pPr>
            <a:r>
              <a:rPr lang="en-US" sz="1500" b="1">
                <a:solidFill>
                  <a:schemeClr val="dk1"/>
                </a:solidFill>
                <a:latin typeface="Times New Roman"/>
                <a:ea typeface="Times New Roman"/>
                <a:cs typeface="Times New Roman"/>
                <a:sym typeface="Times New Roman"/>
              </a:rPr>
              <a:t>Methods</a:t>
            </a:r>
            <a:r>
              <a:rPr lang="en-US" sz="1500">
                <a:solidFill>
                  <a:schemeClr val="dk1"/>
                </a:solidFill>
                <a:latin typeface="Times New Roman"/>
                <a:ea typeface="Times New Roman"/>
                <a:cs typeface="Times New Roman"/>
                <a:sym typeface="Times New Roman"/>
              </a:rPr>
              <a:t>: </a:t>
            </a:r>
            <a:r>
              <a:rPr lang="en-US" sz="1500" b="0" i="0" u="none" strike="noStrike">
                <a:solidFill>
                  <a:srgbClr val="0D0D0D"/>
                </a:solidFill>
                <a:latin typeface="Times New Roman"/>
                <a:ea typeface="Times New Roman"/>
                <a:cs typeface="Times New Roman"/>
                <a:sym typeface="Times New Roman"/>
              </a:rPr>
              <a:t>Model 1 (ResNet18) was trained to separate tumor from non-tumor tiles. </a:t>
            </a:r>
            <a:r>
              <a:rPr lang="en-US" sz="1600" b="0" i="0" u="none" strike="noStrike">
                <a:solidFill>
                  <a:srgbClr val="0D0D0D"/>
                </a:solidFill>
                <a:latin typeface="Times New Roman"/>
                <a:ea typeface="Times New Roman"/>
                <a:cs typeface="Times New Roman"/>
                <a:sym typeface="Times New Roman"/>
              </a:rPr>
              <a:t>These tiles served as input to iterative draw and rank sampling (an adaptation of ResNet34; model 2), which was trained on tumor tiles for label prediction.</a:t>
            </a:r>
            <a:endParaRPr sz="1500">
              <a:solidFill>
                <a:schemeClr val="dk1"/>
              </a:solidFill>
              <a:latin typeface="Times New Roman"/>
              <a:ea typeface="Times New Roman"/>
              <a:cs typeface="Times New Roman"/>
              <a:sym typeface="Times New Roman"/>
            </a:endParaRPr>
          </a:p>
        </p:txBody>
      </p:sp>
      <p:sp>
        <p:nvSpPr>
          <p:cNvPr id="511" name="Google Shape;511;p16"/>
          <p:cNvSpPr txBox="1"/>
          <p:nvPr/>
        </p:nvSpPr>
        <p:spPr>
          <a:xfrm>
            <a:off x="7603265" y="1490379"/>
            <a:ext cx="4421393"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b="1">
                <a:solidFill>
                  <a:schemeClr val="dk1"/>
                </a:solidFill>
                <a:latin typeface="Times New Roman"/>
                <a:ea typeface="Times New Roman"/>
                <a:cs typeface="Times New Roman"/>
                <a:sym typeface="Times New Roman"/>
              </a:rPr>
              <a:t>Citation</a:t>
            </a:r>
            <a:r>
              <a:rPr lang="en-US" sz="1800">
                <a:solidFill>
                  <a:schemeClr val="dk1"/>
                </a:solidFill>
                <a:latin typeface="Times New Roman"/>
                <a:ea typeface="Times New Roman"/>
                <a:cs typeface="Times New Roman"/>
                <a:sym typeface="Times New Roman"/>
              </a:rPr>
              <a:t>: 152</a:t>
            </a:r>
            <a:endParaRPr sz="1800">
              <a:solidFill>
                <a:schemeClr val="dk1"/>
              </a:solidFill>
              <a:latin typeface="Times New Roman"/>
              <a:ea typeface="Times New Roman"/>
              <a:cs typeface="Times New Roman"/>
              <a:sym typeface="Times New Roman"/>
            </a:endParaRPr>
          </a:p>
        </p:txBody>
      </p:sp>
      <p:graphicFrame>
        <p:nvGraphicFramePr>
          <p:cNvPr id="512" name="Google Shape;512;p16"/>
          <p:cNvGraphicFramePr/>
          <p:nvPr/>
        </p:nvGraphicFramePr>
        <p:xfrm>
          <a:off x="1647825" y="5283650"/>
          <a:ext cx="8896350" cy="1371600"/>
        </p:xfrm>
        <a:graphic>
          <a:graphicData uri="http://schemas.openxmlformats.org/drawingml/2006/table">
            <a:tbl>
              <a:tblPr>
                <a:noFill/>
                <a:tableStyleId>{2C13EBD3-98E0-42DB-8BC6-8E96ECDFAB50}</a:tableStyleId>
              </a:tblPr>
              <a:tblGrid>
                <a:gridCol w="2905125">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gridCol w="2105025">
                  <a:extLst>
                    <a:ext uri="{9D8B030D-6E8A-4147-A177-3AD203B41FA5}">
                      <a16:colId xmlns:a16="http://schemas.microsoft.com/office/drawing/2014/main" val="20002"/>
                    </a:ext>
                  </a:extLst>
                </a:gridCol>
                <a:gridCol w="2209800">
                  <a:extLst>
                    <a:ext uri="{9D8B030D-6E8A-4147-A177-3AD203B41FA5}">
                      <a16:colId xmlns:a16="http://schemas.microsoft.com/office/drawing/2014/main" val="20003"/>
                    </a:ext>
                  </a:extLst>
                </a:gridCol>
              </a:tblGrid>
              <a:tr h="342900">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AUROC</a:t>
                      </a:r>
                      <a:endParaRPr>
                        <a:latin typeface="Times New Roman"/>
                        <a:ea typeface="Times New Roman"/>
                        <a:cs typeface="Times New Roman"/>
                        <a:sym typeface="Times New Roman"/>
                      </a:endParaRPr>
                    </a:p>
                  </a:txBody>
                  <a:tcPr marL="91450" marR="91450" marT="45725" marB="45725">
                    <a:lnB w="1270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Bilal et al. </a:t>
                      </a:r>
                      <a:endParaRPr>
                        <a:latin typeface="Times New Roman"/>
                        <a:ea typeface="Times New Roman"/>
                        <a:cs typeface="Times New Roman"/>
                        <a:sym typeface="Times New Roman"/>
                      </a:endParaRPr>
                    </a:p>
                  </a:txBody>
                  <a:tcPr marL="91450" marR="91450" marT="45725" marB="45725">
                    <a:lnB w="1270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Ours (Attn)</a:t>
                      </a:r>
                      <a:endParaRPr>
                        <a:latin typeface="Times New Roman"/>
                        <a:ea typeface="Times New Roman"/>
                        <a:cs typeface="Times New Roman"/>
                        <a:sym typeface="Times New Roman"/>
                      </a:endParaRPr>
                    </a:p>
                  </a:txBody>
                  <a:tcPr marL="91450" marR="91450" marT="45725" marB="45725">
                    <a:lnB w="1270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Ours (Trans)</a:t>
                      </a:r>
                      <a:endParaRPr>
                        <a:latin typeface="Times New Roman"/>
                        <a:ea typeface="Times New Roman"/>
                        <a:cs typeface="Times New Roman"/>
                        <a:sym typeface="Times New Roman"/>
                      </a:endParaRPr>
                    </a:p>
                  </a:txBody>
                  <a:tcPr marL="91450" marR="91450" marT="45725" marB="45725">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2900">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BRAF</a:t>
                      </a:r>
                      <a:endParaRPr>
                        <a:latin typeface="Times New Roman"/>
                        <a:ea typeface="Times New Roman"/>
                        <a:cs typeface="Times New Roman"/>
                        <a:sym typeface="Times New Roman"/>
                      </a:endParaRPr>
                    </a:p>
                  </a:txBody>
                  <a:tcPr marL="91450" marR="91450" marT="45725" marB="45725">
                    <a:lnT w="12700" cap="flat" cmpd="sng">
                      <a:solidFill>
                        <a:srgbClr val="000000"/>
                      </a:solidFill>
                      <a:prstDash val="solid"/>
                      <a:round/>
                      <a:headEnd type="none" w="sm" len="sm"/>
                      <a:tailEnd type="none" w="sm" len="sm"/>
                    </a:lnT>
                  </a:tcPr>
                </a:tc>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0.79 </a:t>
                      </a:r>
                      <a:r>
                        <a:rPr lang="en-US"/>
                        <a:t>±</a:t>
                      </a:r>
                      <a:r>
                        <a:rPr lang="en-US">
                          <a:latin typeface="Times New Roman"/>
                          <a:ea typeface="Times New Roman"/>
                          <a:cs typeface="Times New Roman"/>
                          <a:sym typeface="Times New Roman"/>
                        </a:rPr>
                        <a:t> 0.01</a:t>
                      </a:r>
                      <a:endParaRPr>
                        <a:latin typeface="Times New Roman"/>
                        <a:ea typeface="Times New Roman"/>
                        <a:cs typeface="Times New Roman"/>
                        <a:sym typeface="Times New Roman"/>
                      </a:endParaRPr>
                    </a:p>
                  </a:txBody>
                  <a:tcPr marL="91450" marR="91450" marT="45725" marB="45725">
                    <a:lnT w="12700" cap="flat" cmpd="sng">
                      <a:solidFill>
                        <a:srgbClr val="000000"/>
                      </a:solidFill>
                      <a:prstDash val="solid"/>
                      <a:round/>
                      <a:headEnd type="none" w="sm" len="sm"/>
                      <a:tailEnd type="none" w="sm" len="sm"/>
                    </a:lnT>
                  </a:tcPr>
                </a:tc>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0.836</a:t>
                      </a:r>
                      <a:r>
                        <a:rPr lang="en-US"/>
                        <a:t> ±</a:t>
                      </a:r>
                      <a:r>
                        <a:rPr lang="en-US">
                          <a:latin typeface="Times New Roman"/>
                          <a:ea typeface="Times New Roman"/>
                          <a:cs typeface="Times New Roman"/>
                          <a:sym typeface="Times New Roman"/>
                        </a:rPr>
                        <a:t> 0.027</a:t>
                      </a:r>
                      <a:endParaRPr>
                        <a:latin typeface="Times New Roman"/>
                        <a:ea typeface="Times New Roman"/>
                        <a:cs typeface="Times New Roman"/>
                        <a:sym typeface="Times New Roman"/>
                      </a:endParaRPr>
                    </a:p>
                  </a:txBody>
                  <a:tcPr marL="91450" marR="91450" marT="45725" marB="45725">
                    <a:lnT w="12700" cap="flat" cmpd="sng">
                      <a:solidFill>
                        <a:srgbClr val="000000"/>
                      </a:solidFill>
                      <a:prstDash val="solid"/>
                      <a:round/>
                      <a:headEnd type="none" w="sm" len="sm"/>
                      <a:tailEnd type="none" w="sm" len="sm"/>
                    </a:lnT>
                  </a:tcPr>
                </a:tc>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0.894</a:t>
                      </a:r>
                      <a:r>
                        <a:rPr lang="en-US"/>
                        <a:t> ±</a:t>
                      </a:r>
                      <a:r>
                        <a:rPr lang="en-US">
                          <a:latin typeface="Times New Roman"/>
                          <a:ea typeface="Times New Roman"/>
                          <a:cs typeface="Times New Roman"/>
                          <a:sym typeface="Times New Roman"/>
                        </a:rPr>
                        <a:t> 0.027</a:t>
                      </a:r>
                      <a:endParaRPr>
                        <a:latin typeface="Times New Roman"/>
                        <a:ea typeface="Times New Roman"/>
                        <a:cs typeface="Times New Roman"/>
                        <a:sym typeface="Times New Roman"/>
                      </a:endParaRPr>
                    </a:p>
                  </a:txBody>
                  <a:tcPr marL="91450" marR="91450" marT="45725" marB="45725">
                    <a:lnT w="12700" cap="flat" cmpd="sng">
                      <a:solidFill>
                        <a:srgbClr val="000000"/>
                      </a:solidFill>
                      <a:prstDash val="solid"/>
                      <a:round/>
                      <a:headEnd type="none" w="sm" len="sm"/>
                      <a:tailEnd type="none" w="sm" len="sm"/>
                    </a:lnT>
                  </a:tcPr>
                </a:tc>
                <a:extLst>
                  <a:ext uri="{0D108BD9-81ED-4DB2-BD59-A6C34878D82A}">
                    <a16:rowId xmlns:a16="http://schemas.microsoft.com/office/drawing/2014/main" val="10001"/>
                  </a:ext>
                </a:extLst>
              </a:tr>
              <a:tr h="342900">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KRAS</a:t>
                      </a:r>
                      <a:endParaRPr>
                        <a:latin typeface="Times New Roman"/>
                        <a:ea typeface="Times New Roman"/>
                        <a:cs typeface="Times New Roman"/>
                        <a:sym typeface="Times New Roman"/>
                      </a:endParaRPr>
                    </a:p>
                  </a:txBody>
                  <a:tcPr marL="91450" marR="91450" marT="45725" marB="45725"/>
                </a:tc>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0.6 </a:t>
                      </a:r>
                      <a:r>
                        <a:rPr lang="en-US"/>
                        <a:t>±</a:t>
                      </a:r>
                      <a:r>
                        <a:rPr lang="en-US">
                          <a:latin typeface="Times New Roman"/>
                          <a:ea typeface="Times New Roman"/>
                          <a:cs typeface="Times New Roman"/>
                          <a:sym typeface="Times New Roman"/>
                        </a:rPr>
                        <a:t> 0.04</a:t>
                      </a:r>
                      <a:endParaRPr>
                        <a:latin typeface="Times New Roman"/>
                        <a:ea typeface="Times New Roman"/>
                        <a:cs typeface="Times New Roman"/>
                        <a:sym typeface="Times New Roman"/>
                      </a:endParaRPr>
                    </a:p>
                  </a:txBody>
                  <a:tcPr marL="91450" marR="91450" marT="45725" marB="45725"/>
                </a:tc>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0.636</a:t>
                      </a:r>
                      <a:r>
                        <a:rPr lang="en-US"/>
                        <a:t> ±</a:t>
                      </a:r>
                      <a:r>
                        <a:rPr lang="en-US">
                          <a:latin typeface="Times New Roman"/>
                          <a:ea typeface="Times New Roman"/>
                          <a:cs typeface="Times New Roman"/>
                          <a:sym typeface="Times New Roman"/>
                        </a:rPr>
                        <a:t> 0.055</a:t>
                      </a:r>
                      <a:endParaRPr>
                        <a:latin typeface="Times New Roman"/>
                        <a:ea typeface="Times New Roman"/>
                        <a:cs typeface="Times New Roman"/>
                        <a:sym typeface="Times New Roman"/>
                      </a:endParaRPr>
                    </a:p>
                  </a:txBody>
                  <a:tcPr marL="91450" marR="91450" marT="45725" marB="45725"/>
                </a:tc>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0.61</a:t>
                      </a:r>
                      <a:r>
                        <a:rPr lang="en-US"/>
                        <a:t> ±</a:t>
                      </a:r>
                      <a:r>
                        <a:rPr lang="en-US">
                          <a:latin typeface="Times New Roman"/>
                          <a:ea typeface="Times New Roman"/>
                          <a:cs typeface="Times New Roman"/>
                          <a:sym typeface="Times New Roman"/>
                        </a:rPr>
                        <a:t> 0.045</a:t>
                      </a:r>
                      <a:endParaRPr>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2"/>
                  </a:ext>
                </a:extLst>
              </a:tr>
              <a:tr h="342900">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MSI</a:t>
                      </a:r>
                      <a:endParaRPr>
                        <a:latin typeface="Times New Roman"/>
                        <a:ea typeface="Times New Roman"/>
                        <a:cs typeface="Times New Roman"/>
                        <a:sym typeface="Times New Roman"/>
                      </a:endParaRPr>
                    </a:p>
                  </a:txBody>
                  <a:tcPr marL="91450" marR="91450" marT="45725" marB="45725"/>
                </a:tc>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0.86 </a:t>
                      </a:r>
                      <a:r>
                        <a:rPr lang="en-US"/>
                        <a:t>±</a:t>
                      </a:r>
                      <a:r>
                        <a:rPr lang="en-US">
                          <a:latin typeface="Times New Roman"/>
                          <a:ea typeface="Times New Roman"/>
                          <a:cs typeface="Times New Roman"/>
                          <a:sym typeface="Times New Roman"/>
                        </a:rPr>
                        <a:t> 0.04</a:t>
                      </a:r>
                      <a:endParaRPr>
                        <a:latin typeface="Times New Roman"/>
                        <a:ea typeface="Times New Roman"/>
                        <a:cs typeface="Times New Roman"/>
                        <a:sym typeface="Times New Roman"/>
                      </a:endParaRPr>
                    </a:p>
                  </a:txBody>
                  <a:tcPr marL="91450" marR="91450" marT="45725" marB="45725"/>
                </a:tc>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0.846</a:t>
                      </a:r>
                      <a:r>
                        <a:rPr lang="en-US"/>
                        <a:t> ±</a:t>
                      </a:r>
                      <a:r>
                        <a:rPr lang="en-US">
                          <a:latin typeface="Times New Roman"/>
                          <a:ea typeface="Times New Roman"/>
                          <a:cs typeface="Times New Roman"/>
                          <a:sym typeface="Times New Roman"/>
                        </a:rPr>
                        <a:t> 0.048</a:t>
                      </a:r>
                      <a:endParaRPr>
                        <a:latin typeface="Times New Roman"/>
                        <a:ea typeface="Times New Roman"/>
                        <a:cs typeface="Times New Roman"/>
                        <a:sym typeface="Times New Roman"/>
                      </a:endParaRPr>
                    </a:p>
                  </a:txBody>
                  <a:tcPr marL="91450" marR="91450" marT="45725" marB="45725"/>
                </a:tc>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0.87</a:t>
                      </a:r>
                      <a:r>
                        <a:rPr lang="en-US"/>
                        <a:t> ±</a:t>
                      </a:r>
                      <a:r>
                        <a:rPr lang="en-US">
                          <a:latin typeface="Times New Roman"/>
                          <a:ea typeface="Times New Roman"/>
                          <a:cs typeface="Times New Roman"/>
                          <a:sym typeface="Times New Roman"/>
                        </a:rPr>
                        <a:t> 0.031</a:t>
                      </a:r>
                      <a:endParaRPr>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3"/>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17"/>
          <p:cNvSpPr txBox="1"/>
          <p:nvPr/>
        </p:nvSpPr>
        <p:spPr>
          <a:xfrm>
            <a:off x="284923" y="2828740"/>
            <a:ext cx="11719858" cy="784830"/>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chemeClr val="dk1"/>
              </a:buClr>
              <a:buSzPts val="1500"/>
              <a:buFont typeface="Arial"/>
              <a:buChar char="•"/>
            </a:pPr>
            <a:r>
              <a:rPr lang="en-US" sz="1500" b="1">
                <a:solidFill>
                  <a:schemeClr val="dk1"/>
                </a:solidFill>
                <a:latin typeface="Times New Roman"/>
                <a:ea typeface="Times New Roman"/>
                <a:cs typeface="Times New Roman"/>
                <a:sym typeface="Times New Roman"/>
              </a:rPr>
              <a:t>Methods</a:t>
            </a:r>
            <a:r>
              <a:rPr lang="en-US" sz="1500">
                <a:solidFill>
                  <a:schemeClr val="dk1"/>
                </a:solidFill>
                <a:latin typeface="Times New Roman"/>
                <a:ea typeface="Times New Roman"/>
                <a:cs typeface="Times New Roman"/>
                <a:sym typeface="Times New Roman"/>
              </a:rPr>
              <a:t>: We extract all non-background tiles from a WSI, and from each tile extract the latent feature vector using a domain-specific feature extractor pre-trained with SimCLR. VarMIL computes the attention-weighted mean and variance of all tile latent feature vectors. The concatenated mean and variance are passed to a linear classification layer to compute the WSI-level genomic label classification.</a:t>
            </a:r>
            <a:endParaRPr sz="1500">
              <a:solidFill>
                <a:schemeClr val="dk1"/>
              </a:solidFill>
              <a:latin typeface="Times New Roman"/>
              <a:ea typeface="Times New Roman"/>
              <a:cs typeface="Times New Roman"/>
              <a:sym typeface="Times New Roman"/>
            </a:endParaRPr>
          </a:p>
        </p:txBody>
      </p:sp>
      <p:sp>
        <p:nvSpPr>
          <p:cNvPr id="518" name="Google Shape;518;p17"/>
          <p:cNvSpPr txBox="1"/>
          <p:nvPr/>
        </p:nvSpPr>
        <p:spPr>
          <a:xfrm>
            <a:off x="7603266" y="396603"/>
            <a:ext cx="3216536"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b="1">
                <a:solidFill>
                  <a:schemeClr val="dk1"/>
                </a:solidFill>
                <a:latin typeface="Times New Roman"/>
                <a:ea typeface="Times New Roman"/>
                <a:cs typeface="Times New Roman"/>
                <a:sym typeface="Times New Roman"/>
              </a:rPr>
              <a:t>Year of publication</a:t>
            </a:r>
            <a:r>
              <a:rPr lang="en-US" sz="1800">
                <a:solidFill>
                  <a:schemeClr val="dk1"/>
                </a:solidFill>
                <a:latin typeface="Times New Roman"/>
                <a:ea typeface="Times New Roman"/>
                <a:cs typeface="Times New Roman"/>
                <a:sym typeface="Times New Roman"/>
              </a:rPr>
              <a:t>: 2022</a:t>
            </a:r>
            <a:endParaRPr sz="1800">
              <a:solidFill>
                <a:schemeClr val="dk1"/>
              </a:solidFill>
              <a:latin typeface="Times New Roman"/>
              <a:ea typeface="Times New Roman"/>
              <a:cs typeface="Times New Roman"/>
              <a:sym typeface="Times New Roman"/>
            </a:endParaRPr>
          </a:p>
        </p:txBody>
      </p:sp>
      <p:sp>
        <p:nvSpPr>
          <p:cNvPr id="519" name="Google Shape;519;p17"/>
          <p:cNvSpPr txBox="1"/>
          <p:nvPr/>
        </p:nvSpPr>
        <p:spPr>
          <a:xfrm>
            <a:off x="7603265" y="758825"/>
            <a:ext cx="4421393"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b="1">
                <a:solidFill>
                  <a:schemeClr val="dk1"/>
                </a:solidFill>
                <a:latin typeface="Times New Roman"/>
                <a:ea typeface="Times New Roman"/>
                <a:cs typeface="Times New Roman"/>
                <a:sym typeface="Times New Roman"/>
              </a:rPr>
              <a:t>Journal paper</a:t>
            </a:r>
            <a:r>
              <a:rPr lang="en-US" sz="1800">
                <a:solidFill>
                  <a:schemeClr val="dk1"/>
                </a:solidFill>
                <a:latin typeface="Times New Roman"/>
                <a:ea typeface="Times New Roman"/>
                <a:cs typeface="Times New Roman"/>
                <a:sym typeface="Times New Roman"/>
              </a:rPr>
              <a:t>: Medical Image Analysis</a:t>
            </a:r>
            <a:endParaRPr sz="1800">
              <a:solidFill>
                <a:schemeClr val="dk1"/>
              </a:solidFill>
              <a:latin typeface="Times New Roman"/>
              <a:ea typeface="Times New Roman"/>
              <a:cs typeface="Times New Roman"/>
              <a:sym typeface="Times New Roman"/>
            </a:endParaRPr>
          </a:p>
        </p:txBody>
      </p:sp>
      <p:sp>
        <p:nvSpPr>
          <p:cNvPr id="520" name="Google Shape;520;p17"/>
          <p:cNvSpPr txBox="1"/>
          <p:nvPr/>
        </p:nvSpPr>
        <p:spPr>
          <a:xfrm>
            <a:off x="7603265" y="1121047"/>
            <a:ext cx="4421393"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b="1">
                <a:solidFill>
                  <a:schemeClr val="dk1"/>
                </a:solidFill>
                <a:latin typeface="Times New Roman"/>
                <a:ea typeface="Times New Roman"/>
                <a:cs typeface="Times New Roman"/>
                <a:sym typeface="Times New Roman"/>
              </a:rPr>
              <a:t>Impact factor</a:t>
            </a:r>
            <a:r>
              <a:rPr lang="en-US" sz="1800">
                <a:solidFill>
                  <a:schemeClr val="dk1"/>
                </a:solidFill>
                <a:latin typeface="Times New Roman"/>
                <a:ea typeface="Times New Roman"/>
                <a:cs typeface="Times New Roman"/>
                <a:sym typeface="Times New Roman"/>
              </a:rPr>
              <a:t>: 10.9</a:t>
            </a:r>
            <a:endParaRPr sz="1800">
              <a:solidFill>
                <a:schemeClr val="dk1"/>
              </a:solidFill>
              <a:latin typeface="Times New Roman"/>
              <a:ea typeface="Times New Roman"/>
              <a:cs typeface="Times New Roman"/>
              <a:sym typeface="Times New Roman"/>
            </a:endParaRPr>
          </a:p>
        </p:txBody>
      </p:sp>
      <p:sp>
        <p:nvSpPr>
          <p:cNvPr id="521" name="Google Shape;521;p17"/>
          <p:cNvSpPr txBox="1"/>
          <p:nvPr/>
        </p:nvSpPr>
        <p:spPr>
          <a:xfrm>
            <a:off x="7603265" y="1852601"/>
            <a:ext cx="4283935" cy="64633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b="1">
                <a:solidFill>
                  <a:schemeClr val="dk1"/>
                </a:solidFill>
                <a:latin typeface="Times New Roman"/>
                <a:ea typeface="Times New Roman"/>
                <a:cs typeface="Times New Roman"/>
                <a:sym typeface="Times New Roman"/>
              </a:rPr>
              <a:t>Cohort</a:t>
            </a:r>
            <a:r>
              <a:rPr lang="en-US" sz="1800">
                <a:solidFill>
                  <a:schemeClr val="dk1"/>
                </a:solidFill>
                <a:latin typeface="Times New Roman"/>
                <a:ea typeface="Times New Roman"/>
                <a:cs typeface="Times New Roman"/>
                <a:sym typeface="Times New Roman"/>
              </a:rPr>
              <a:t>: TCGA-COAD + TCGA-READ (TCGA-CRC)</a:t>
            </a:r>
            <a:endParaRPr sz="1800">
              <a:solidFill>
                <a:schemeClr val="dk1"/>
              </a:solidFill>
              <a:latin typeface="Times New Roman"/>
              <a:ea typeface="Times New Roman"/>
              <a:cs typeface="Times New Roman"/>
              <a:sym typeface="Times New Roman"/>
            </a:endParaRPr>
          </a:p>
        </p:txBody>
      </p:sp>
      <p:sp>
        <p:nvSpPr>
          <p:cNvPr id="522" name="Google Shape;522;p17"/>
          <p:cNvSpPr txBox="1"/>
          <p:nvPr/>
        </p:nvSpPr>
        <p:spPr>
          <a:xfrm>
            <a:off x="7603265" y="1490379"/>
            <a:ext cx="4421393"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b="1">
                <a:solidFill>
                  <a:schemeClr val="dk1"/>
                </a:solidFill>
                <a:latin typeface="Times New Roman"/>
                <a:ea typeface="Times New Roman"/>
                <a:cs typeface="Times New Roman"/>
                <a:sym typeface="Times New Roman"/>
              </a:rPr>
              <a:t>Citation</a:t>
            </a:r>
            <a:r>
              <a:rPr lang="en-US" sz="1800">
                <a:solidFill>
                  <a:schemeClr val="dk1"/>
                </a:solidFill>
                <a:latin typeface="Times New Roman"/>
                <a:ea typeface="Times New Roman"/>
                <a:cs typeface="Times New Roman"/>
                <a:sym typeface="Times New Roman"/>
              </a:rPr>
              <a:t>: 68</a:t>
            </a:r>
            <a:endParaRPr sz="1800">
              <a:solidFill>
                <a:schemeClr val="dk1"/>
              </a:solidFill>
              <a:latin typeface="Times New Roman"/>
              <a:ea typeface="Times New Roman"/>
              <a:cs typeface="Times New Roman"/>
              <a:sym typeface="Times New Roman"/>
            </a:endParaRPr>
          </a:p>
        </p:txBody>
      </p:sp>
      <p:pic>
        <p:nvPicPr>
          <p:cNvPr id="523" name="Google Shape;523;p17"/>
          <p:cNvPicPr preferRelativeResize="0"/>
          <p:nvPr/>
        </p:nvPicPr>
        <p:blipFill rotWithShape="1">
          <a:blip r:embed="rId3">
            <a:alphaModFix/>
          </a:blip>
          <a:srcRect/>
          <a:stretch/>
        </p:blipFill>
        <p:spPr>
          <a:xfrm>
            <a:off x="510929" y="365317"/>
            <a:ext cx="6814209" cy="2503179"/>
          </a:xfrm>
          <a:prstGeom prst="rect">
            <a:avLst/>
          </a:prstGeom>
          <a:noFill/>
          <a:ln>
            <a:noFill/>
          </a:ln>
        </p:spPr>
      </p:pic>
      <p:pic>
        <p:nvPicPr>
          <p:cNvPr id="524" name="Google Shape;524;p17"/>
          <p:cNvPicPr preferRelativeResize="0"/>
          <p:nvPr/>
        </p:nvPicPr>
        <p:blipFill rotWithShape="1">
          <a:blip r:embed="rId4">
            <a:alphaModFix/>
          </a:blip>
          <a:srcRect/>
          <a:stretch/>
        </p:blipFill>
        <p:spPr>
          <a:xfrm>
            <a:off x="980191" y="3613570"/>
            <a:ext cx="6074465" cy="3201254"/>
          </a:xfrm>
          <a:prstGeom prst="rect">
            <a:avLst/>
          </a:prstGeom>
          <a:noFill/>
          <a:ln>
            <a:noFill/>
          </a:ln>
        </p:spPr>
      </p:pic>
      <p:graphicFrame>
        <p:nvGraphicFramePr>
          <p:cNvPr id="525" name="Google Shape;525;p17"/>
          <p:cNvGraphicFramePr/>
          <p:nvPr/>
        </p:nvGraphicFramePr>
        <p:xfrm>
          <a:off x="7835475" y="4463125"/>
          <a:ext cx="3819525" cy="1371600"/>
        </p:xfrm>
        <a:graphic>
          <a:graphicData uri="http://schemas.openxmlformats.org/drawingml/2006/table">
            <a:tbl>
              <a:tblPr>
                <a:noFill/>
                <a:tableStyleId>{2C13EBD3-98E0-42DB-8BC6-8E96ECDFAB50}</a:tableStyleId>
              </a:tblPr>
              <a:tblGrid>
                <a:gridCol w="1704975">
                  <a:extLst>
                    <a:ext uri="{9D8B030D-6E8A-4147-A177-3AD203B41FA5}">
                      <a16:colId xmlns:a16="http://schemas.microsoft.com/office/drawing/2014/main" val="20000"/>
                    </a:ext>
                  </a:extLst>
                </a:gridCol>
                <a:gridCol w="2114550">
                  <a:extLst>
                    <a:ext uri="{9D8B030D-6E8A-4147-A177-3AD203B41FA5}">
                      <a16:colId xmlns:a16="http://schemas.microsoft.com/office/drawing/2014/main" val="20001"/>
                    </a:ext>
                  </a:extLst>
                </a:gridCol>
              </a:tblGrid>
              <a:tr h="342900">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AUROC</a:t>
                      </a:r>
                      <a:endParaRPr>
                        <a:latin typeface="Times New Roman"/>
                        <a:ea typeface="Times New Roman"/>
                        <a:cs typeface="Times New Roman"/>
                        <a:sym typeface="Times New Roman"/>
                      </a:endParaRPr>
                    </a:p>
                  </a:txBody>
                  <a:tcPr marL="91450" marR="91450" marT="45725" marB="45725">
                    <a:lnB w="1270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MSI</a:t>
                      </a:r>
                      <a:endParaRPr>
                        <a:latin typeface="Times New Roman"/>
                        <a:ea typeface="Times New Roman"/>
                        <a:cs typeface="Times New Roman"/>
                        <a:sym typeface="Times New Roman"/>
                      </a:endParaRPr>
                    </a:p>
                  </a:txBody>
                  <a:tcPr marL="91450" marR="91450" marT="45725" marB="45725">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2900">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Schirris et al.</a:t>
                      </a:r>
                      <a:endParaRPr>
                        <a:latin typeface="Times New Roman"/>
                        <a:ea typeface="Times New Roman"/>
                        <a:cs typeface="Times New Roman"/>
                        <a:sym typeface="Times New Roman"/>
                      </a:endParaRPr>
                    </a:p>
                  </a:txBody>
                  <a:tcPr marL="91450" marR="91450" marT="45725" marB="45725">
                    <a:lnT w="12700" cap="flat" cmpd="sng">
                      <a:solidFill>
                        <a:srgbClr val="000000"/>
                      </a:solidFill>
                      <a:prstDash val="solid"/>
                      <a:round/>
                      <a:headEnd type="none" w="sm" len="sm"/>
                      <a:tailEnd type="none" w="sm" len="sm"/>
                    </a:lnT>
                  </a:tcPr>
                </a:tc>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0.86</a:t>
                      </a:r>
                      <a:r>
                        <a:rPr lang="en-US"/>
                        <a:t> ±</a:t>
                      </a:r>
                      <a:r>
                        <a:rPr lang="en-US">
                          <a:latin typeface="Times New Roman"/>
                          <a:ea typeface="Times New Roman"/>
                          <a:cs typeface="Times New Roman"/>
                          <a:sym typeface="Times New Roman"/>
                        </a:rPr>
                        <a:t> 0.02</a:t>
                      </a:r>
                      <a:endParaRPr>
                        <a:latin typeface="Times New Roman"/>
                        <a:ea typeface="Times New Roman"/>
                        <a:cs typeface="Times New Roman"/>
                        <a:sym typeface="Times New Roman"/>
                      </a:endParaRPr>
                    </a:p>
                  </a:txBody>
                  <a:tcPr marL="91450" marR="91450" marT="45725" marB="45725">
                    <a:lnT w="12700" cap="flat" cmpd="sng">
                      <a:solidFill>
                        <a:srgbClr val="000000"/>
                      </a:solidFill>
                      <a:prstDash val="solid"/>
                      <a:round/>
                      <a:headEnd type="none" w="sm" len="sm"/>
                      <a:tailEnd type="none" w="sm" len="sm"/>
                    </a:lnT>
                  </a:tcPr>
                </a:tc>
                <a:extLst>
                  <a:ext uri="{0D108BD9-81ED-4DB2-BD59-A6C34878D82A}">
                    <a16:rowId xmlns:a16="http://schemas.microsoft.com/office/drawing/2014/main" val="10001"/>
                  </a:ext>
                </a:extLst>
              </a:tr>
              <a:tr h="342900">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Ours (Attn)</a:t>
                      </a:r>
                      <a:endParaRPr>
                        <a:latin typeface="Times New Roman"/>
                        <a:ea typeface="Times New Roman"/>
                        <a:cs typeface="Times New Roman"/>
                        <a:sym typeface="Times New Roman"/>
                      </a:endParaRPr>
                    </a:p>
                  </a:txBody>
                  <a:tcPr marL="91450" marR="91450" marT="45725" marB="45725"/>
                </a:tc>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0.846</a:t>
                      </a:r>
                      <a:r>
                        <a:rPr lang="en-US"/>
                        <a:t> ±</a:t>
                      </a:r>
                      <a:r>
                        <a:rPr lang="en-US">
                          <a:latin typeface="Times New Roman"/>
                          <a:ea typeface="Times New Roman"/>
                          <a:cs typeface="Times New Roman"/>
                          <a:sym typeface="Times New Roman"/>
                        </a:rPr>
                        <a:t> 0.048</a:t>
                      </a:r>
                      <a:endParaRPr>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2"/>
                  </a:ext>
                </a:extLst>
              </a:tr>
              <a:tr h="342900">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Ours (Trans)</a:t>
                      </a:r>
                      <a:endParaRPr>
                        <a:latin typeface="Times New Roman"/>
                        <a:ea typeface="Times New Roman"/>
                        <a:cs typeface="Times New Roman"/>
                        <a:sym typeface="Times New Roman"/>
                      </a:endParaRPr>
                    </a:p>
                  </a:txBody>
                  <a:tcPr marL="91450" marR="91450" marT="45725" marB="45725"/>
                </a:tc>
                <a:tc>
                  <a:txBody>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0.87</a:t>
                      </a:r>
                      <a:r>
                        <a:rPr lang="en-US"/>
                        <a:t> ±</a:t>
                      </a:r>
                      <a:r>
                        <a:rPr lang="en-US">
                          <a:latin typeface="Times New Roman"/>
                          <a:ea typeface="Times New Roman"/>
                          <a:cs typeface="Times New Roman"/>
                          <a:sym typeface="Times New Roman"/>
                        </a:rPr>
                        <a:t> 0.031</a:t>
                      </a:r>
                      <a:endParaRPr>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3"/>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18"/>
          <p:cNvSpPr/>
          <p:nvPr/>
        </p:nvSpPr>
        <p:spPr>
          <a:xfrm>
            <a:off x="287742" y="258747"/>
            <a:ext cx="2132729" cy="453428"/>
          </a:xfrm>
          <a:prstGeom prst="roundRect">
            <a:avLst>
              <a:gd name="adj" fmla="val 50000"/>
            </a:avLst>
          </a:prstGeom>
          <a:solidFill>
            <a:srgbClr val="2F549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Times New Roman"/>
                <a:ea typeface="Times New Roman"/>
                <a:cs typeface="Times New Roman"/>
                <a:sym typeface="Times New Roman"/>
              </a:rPr>
              <a:t>Thesis outline  </a:t>
            </a:r>
            <a:endParaRPr sz="2400" b="1">
              <a:solidFill>
                <a:schemeClr val="lt1"/>
              </a:solidFill>
              <a:latin typeface="Times New Roman"/>
              <a:ea typeface="Times New Roman"/>
              <a:cs typeface="Times New Roman"/>
              <a:sym typeface="Times New Roman"/>
            </a:endParaRPr>
          </a:p>
        </p:txBody>
      </p:sp>
      <p:sp>
        <p:nvSpPr>
          <p:cNvPr id="531" name="Google Shape;531;p18"/>
          <p:cNvSpPr txBox="1"/>
          <p:nvPr/>
        </p:nvSpPr>
        <p:spPr>
          <a:xfrm>
            <a:off x="595758" y="798585"/>
            <a:ext cx="345987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Times New Roman"/>
                <a:ea typeface="Times New Roman"/>
                <a:cs typeface="Times New Roman"/>
                <a:sym typeface="Times New Roman"/>
              </a:rPr>
              <a:t>Chapter 1.   Introduction</a:t>
            </a:r>
            <a:endParaRPr/>
          </a:p>
        </p:txBody>
      </p:sp>
      <p:sp>
        <p:nvSpPr>
          <p:cNvPr id="532" name="Google Shape;532;p18"/>
          <p:cNvSpPr txBox="1"/>
          <p:nvPr/>
        </p:nvSpPr>
        <p:spPr>
          <a:xfrm>
            <a:off x="941293" y="1210013"/>
            <a:ext cx="5154707" cy="2727285"/>
          </a:xfrm>
          <a:prstGeom prst="rect">
            <a:avLst/>
          </a:prstGeom>
          <a:noFill/>
          <a:ln>
            <a:noFill/>
          </a:ln>
        </p:spPr>
        <p:txBody>
          <a:bodyPr spcFirstLastPara="1" wrap="square" lIns="91425" tIns="45700" rIns="91425" bIns="45700" anchor="t" anchorCtr="0">
            <a:spAutoFit/>
          </a:bodyPr>
          <a:lstStyle/>
          <a:p>
            <a:pPr marL="0" marR="0" lvl="0" indent="0" algn="l" rtl="0">
              <a:lnSpc>
                <a:spcPct val="125555"/>
              </a:lnSpc>
              <a:spcBef>
                <a:spcPts val="0"/>
              </a:spcBef>
              <a:spcAft>
                <a:spcPts val="0"/>
              </a:spcAft>
              <a:buNone/>
            </a:pPr>
            <a:r>
              <a:rPr lang="en-US" sz="1800" b="1">
                <a:solidFill>
                  <a:schemeClr val="dk1"/>
                </a:solidFill>
                <a:latin typeface="Times New Roman"/>
                <a:ea typeface="Times New Roman"/>
                <a:cs typeface="Times New Roman"/>
                <a:sym typeface="Times New Roman"/>
              </a:rPr>
              <a:t>1.1   Colon Adenocarcinoma</a:t>
            </a:r>
            <a:endParaRPr/>
          </a:p>
          <a:p>
            <a:pPr marL="0" marR="0" lvl="0" indent="0" algn="l" rtl="0">
              <a:lnSpc>
                <a:spcPct val="125555"/>
              </a:lnSpc>
              <a:spcBef>
                <a:spcPts val="0"/>
              </a:spcBef>
              <a:spcAft>
                <a:spcPts val="0"/>
              </a:spcAft>
              <a:buNone/>
            </a:pPr>
            <a:r>
              <a:rPr lang="en-US" sz="1800" b="1">
                <a:solidFill>
                  <a:srgbClr val="222222"/>
                </a:solidFill>
                <a:highlight>
                  <a:srgbClr val="FFFFFF"/>
                </a:highlight>
                <a:latin typeface="Times New Roman"/>
                <a:ea typeface="Times New Roman"/>
                <a:cs typeface="Times New Roman"/>
                <a:sym typeface="Times New Roman"/>
              </a:rPr>
              <a:t>1.2   Generalizable Biomarker for Colon Cancer</a:t>
            </a:r>
            <a:endParaRPr/>
          </a:p>
          <a:p>
            <a:pPr marL="0" marR="0" lvl="0" indent="0" algn="l" rtl="0">
              <a:lnSpc>
                <a:spcPct val="125555"/>
              </a:lnSpc>
              <a:spcBef>
                <a:spcPts val="0"/>
              </a:spcBef>
              <a:spcAft>
                <a:spcPts val="0"/>
              </a:spcAft>
              <a:buNone/>
            </a:pPr>
            <a:r>
              <a:rPr lang="en-US" sz="1800">
                <a:solidFill>
                  <a:srgbClr val="222222"/>
                </a:solidFill>
                <a:highlight>
                  <a:srgbClr val="FFFFFF"/>
                </a:highlight>
                <a:latin typeface="Times New Roman"/>
                <a:ea typeface="Times New Roman"/>
                <a:cs typeface="Times New Roman"/>
                <a:sym typeface="Times New Roman"/>
              </a:rPr>
              <a:t>        1.2.1   BRAF</a:t>
            </a:r>
            <a:endParaRPr/>
          </a:p>
          <a:p>
            <a:pPr marL="0" marR="0" lvl="0" indent="0" algn="l" rtl="0">
              <a:lnSpc>
                <a:spcPct val="125555"/>
              </a:lnSpc>
              <a:spcBef>
                <a:spcPts val="0"/>
              </a:spcBef>
              <a:spcAft>
                <a:spcPts val="0"/>
              </a:spcAft>
              <a:buNone/>
            </a:pPr>
            <a:r>
              <a:rPr lang="en-US" sz="1800">
                <a:solidFill>
                  <a:srgbClr val="222222"/>
                </a:solidFill>
                <a:highlight>
                  <a:srgbClr val="FFFFFF"/>
                </a:highlight>
                <a:latin typeface="Times New Roman"/>
                <a:ea typeface="Times New Roman"/>
                <a:cs typeface="Times New Roman"/>
                <a:sym typeface="Times New Roman"/>
              </a:rPr>
              <a:t>        1.2.2   KRAS</a:t>
            </a:r>
            <a:endParaRPr/>
          </a:p>
          <a:p>
            <a:pPr marL="0" marR="0" lvl="0" indent="0" algn="l" rtl="0">
              <a:lnSpc>
                <a:spcPct val="125555"/>
              </a:lnSpc>
              <a:spcBef>
                <a:spcPts val="0"/>
              </a:spcBef>
              <a:spcAft>
                <a:spcPts val="0"/>
              </a:spcAft>
              <a:buNone/>
            </a:pPr>
            <a:r>
              <a:rPr lang="en-US" sz="1800">
                <a:solidFill>
                  <a:srgbClr val="222222"/>
                </a:solidFill>
                <a:highlight>
                  <a:srgbClr val="FFFFFF"/>
                </a:highlight>
                <a:latin typeface="Times New Roman"/>
                <a:ea typeface="Times New Roman"/>
                <a:cs typeface="Times New Roman"/>
                <a:sym typeface="Times New Roman"/>
              </a:rPr>
              <a:t>        1.2.3   M</a:t>
            </a:r>
            <a:r>
              <a:rPr lang="en-US" sz="1800" b="0" i="0">
                <a:solidFill>
                  <a:schemeClr val="dk1"/>
                </a:solidFill>
                <a:highlight>
                  <a:srgbClr val="FFFFFF"/>
                </a:highlight>
                <a:latin typeface="Times New Roman"/>
                <a:ea typeface="Times New Roman"/>
                <a:cs typeface="Times New Roman"/>
                <a:sym typeface="Times New Roman"/>
              </a:rPr>
              <a:t>icrosatellite </a:t>
            </a:r>
            <a:r>
              <a:rPr lang="en-US" sz="1800">
                <a:solidFill>
                  <a:schemeClr val="dk1"/>
                </a:solidFill>
                <a:highlight>
                  <a:srgbClr val="FFFFFF"/>
                </a:highlight>
                <a:latin typeface="Times New Roman"/>
                <a:ea typeface="Times New Roman"/>
                <a:cs typeface="Times New Roman"/>
                <a:sym typeface="Times New Roman"/>
              </a:rPr>
              <a:t>I</a:t>
            </a:r>
            <a:r>
              <a:rPr lang="en-US" sz="1800" b="0" i="0">
                <a:solidFill>
                  <a:schemeClr val="dk1"/>
                </a:solidFill>
                <a:highlight>
                  <a:srgbClr val="FFFFFF"/>
                </a:highlight>
                <a:latin typeface="Times New Roman"/>
                <a:ea typeface="Times New Roman"/>
                <a:cs typeface="Times New Roman"/>
                <a:sym typeface="Times New Roman"/>
              </a:rPr>
              <a:t>nstability</a:t>
            </a:r>
            <a:endParaRPr/>
          </a:p>
          <a:p>
            <a:pPr marL="0" marR="0" lvl="0" indent="0" algn="l" rtl="0">
              <a:lnSpc>
                <a:spcPct val="125555"/>
              </a:lnSpc>
              <a:spcBef>
                <a:spcPts val="0"/>
              </a:spcBef>
              <a:spcAft>
                <a:spcPts val="0"/>
              </a:spcAft>
              <a:buNone/>
            </a:pPr>
            <a:r>
              <a:rPr lang="en-US" sz="1800" b="1">
                <a:solidFill>
                  <a:schemeClr val="dk1"/>
                </a:solidFill>
                <a:highlight>
                  <a:srgbClr val="FFFFFF"/>
                </a:highlight>
                <a:latin typeface="Times New Roman"/>
                <a:ea typeface="Times New Roman"/>
                <a:cs typeface="Times New Roman"/>
                <a:sym typeface="Times New Roman"/>
              </a:rPr>
              <a:t>1.3   Biomarker Screening</a:t>
            </a:r>
            <a:endParaRPr/>
          </a:p>
          <a:p>
            <a:pPr marL="0" marR="0" lvl="0" indent="0" algn="l" rtl="0">
              <a:lnSpc>
                <a:spcPct val="125555"/>
              </a:lnSpc>
              <a:spcBef>
                <a:spcPts val="0"/>
              </a:spcBef>
              <a:spcAft>
                <a:spcPts val="0"/>
              </a:spcAft>
              <a:buNone/>
            </a:pPr>
            <a:r>
              <a:rPr lang="en-US" sz="1800" b="1">
                <a:solidFill>
                  <a:schemeClr val="dk1"/>
                </a:solidFill>
                <a:highlight>
                  <a:srgbClr val="FFFFFF"/>
                </a:highlight>
                <a:latin typeface="Times New Roman"/>
                <a:ea typeface="Times New Roman"/>
                <a:cs typeface="Times New Roman"/>
                <a:sym typeface="Times New Roman"/>
              </a:rPr>
              <a:t>1.4   Digital Pathology</a:t>
            </a:r>
            <a:endParaRPr/>
          </a:p>
          <a:p>
            <a:pPr marL="0" marR="0" lvl="0" indent="0" algn="l" rtl="0">
              <a:lnSpc>
                <a:spcPct val="125555"/>
              </a:lnSpc>
              <a:spcBef>
                <a:spcPts val="0"/>
              </a:spcBef>
              <a:spcAft>
                <a:spcPts val="0"/>
              </a:spcAft>
              <a:buNone/>
            </a:pPr>
            <a:r>
              <a:rPr lang="en-US" sz="1800" b="1">
                <a:solidFill>
                  <a:schemeClr val="dk1"/>
                </a:solidFill>
                <a:highlight>
                  <a:srgbClr val="FFFFFF"/>
                </a:highlight>
                <a:latin typeface="Times New Roman"/>
                <a:ea typeface="Times New Roman"/>
                <a:cs typeface="Times New Roman"/>
                <a:sym typeface="Times New Roman"/>
              </a:rPr>
              <a:t>1.5   Literature Review</a:t>
            </a:r>
            <a:endParaRPr/>
          </a:p>
          <a:p>
            <a:pPr marL="0" marR="0" lvl="0" indent="0" algn="l" rtl="0">
              <a:lnSpc>
                <a:spcPct val="125555"/>
              </a:lnSpc>
              <a:spcBef>
                <a:spcPts val="0"/>
              </a:spcBef>
              <a:spcAft>
                <a:spcPts val="0"/>
              </a:spcAft>
              <a:buNone/>
            </a:pPr>
            <a:endParaRPr sz="1800">
              <a:solidFill>
                <a:schemeClr val="dk1"/>
              </a:solidFill>
              <a:highlight>
                <a:srgbClr val="FFFFFF"/>
              </a:highlight>
              <a:latin typeface="Times New Roman"/>
              <a:ea typeface="Times New Roman"/>
              <a:cs typeface="Times New Roman"/>
              <a:sym typeface="Times New Roman"/>
            </a:endParaRPr>
          </a:p>
        </p:txBody>
      </p:sp>
      <p:sp>
        <p:nvSpPr>
          <p:cNvPr id="533" name="Google Shape;533;p18"/>
          <p:cNvSpPr txBox="1"/>
          <p:nvPr/>
        </p:nvSpPr>
        <p:spPr>
          <a:xfrm>
            <a:off x="6096000" y="1198695"/>
            <a:ext cx="5154707" cy="3612143"/>
          </a:xfrm>
          <a:prstGeom prst="rect">
            <a:avLst/>
          </a:prstGeom>
          <a:noFill/>
          <a:ln>
            <a:noFill/>
          </a:ln>
        </p:spPr>
        <p:txBody>
          <a:bodyPr spcFirstLastPara="1" wrap="square" lIns="91425" tIns="45700" rIns="91425" bIns="45700" anchor="t" anchorCtr="0">
            <a:spAutoFit/>
          </a:bodyPr>
          <a:lstStyle/>
          <a:p>
            <a:pPr marL="0" marR="0" lvl="0" indent="0" algn="l" rtl="0">
              <a:lnSpc>
                <a:spcPct val="125555"/>
              </a:lnSpc>
              <a:spcBef>
                <a:spcPts val="0"/>
              </a:spcBef>
              <a:spcAft>
                <a:spcPts val="0"/>
              </a:spcAft>
              <a:buNone/>
            </a:pPr>
            <a:r>
              <a:rPr lang="en-US" sz="1800" b="1">
                <a:solidFill>
                  <a:schemeClr val="dk1"/>
                </a:solidFill>
                <a:highlight>
                  <a:srgbClr val="FFFFFF"/>
                </a:highlight>
                <a:latin typeface="Times New Roman"/>
                <a:ea typeface="Times New Roman"/>
                <a:cs typeface="Times New Roman"/>
                <a:sym typeface="Times New Roman"/>
              </a:rPr>
              <a:t>1.6   Artificial Intelligence</a:t>
            </a:r>
            <a:endParaRPr/>
          </a:p>
          <a:p>
            <a:pPr marL="0" marR="0" lvl="0" indent="0" algn="l" rtl="0">
              <a:lnSpc>
                <a:spcPct val="125555"/>
              </a:lnSpc>
              <a:spcBef>
                <a:spcPts val="0"/>
              </a:spcBef>
              <a:spcAft>
                <a:spcPts val="0"/>
              </a:spcAft>
              <a:buNone/>
            </a:pPr>
            <a:r>
              <a:rPr lang="en-US" sz="1800" b="1">
                <a:solidFill>
                  <a:schemeClr val="dk1"/>
                </a:solidFill>
                <a:highlight>
                  <a:srgbClr val="FFFFFF"/>
                </a:highlight>
                <a:latin typeface="Times New Roman"/>
                <a:ea typeface="Times New Roman"/>
                <a:cs typeface="Times New Roman"/>
                <a:sym typeface="Times New Roman"/>
              </a:rPr>
              <a:t>        </a:t>
            </a:r>
            <a:r>
              <a:rPr lang="en-US" sz="1800">
                <a:solidFill>
                  <a:schemeClr val="dk1"/>
                </a:solidFill>
                <a:highlight>
                  <a:srgbClr val="FFFFFF"/>
                </a:highlight>
                <a:latin typeface="Times New Roman"/>
                <a:ea typeface="Times New Roman"/>
                <a:cs typeface="Times New Roman"/>
                <a:sym typeface="Times New Roman"/>
              </a:rPr>
              <a:t>1.6.1</a:t>
            </a:r>
            <a:r>
              <a:rPr lang="en-US" sz="1800" b="1">
                <a:solidFill>
                  <a:schemeClr val="dk1"/>
                </a:solidFill>
                <a:highlight>
                  <a:srgbClr val="FFFFFF"/>
                </a:highlight>
                <a:latin typeface="Times New Roman"/>
                <a:ea typeface="Times New Roman"/>
                <a:cs typeface="Times New Roman"/>
                <a:sym typeface="Times New Roman"/>
              </a:rPr>
              <a:t>   </a:t>
            </a:r>
            <a:r>
              <a:rPr lang="en-US" sz="1800">
                <a:solidFill>
                  <a:schemeClr val="dk1"/>
                </a:solidFill>
                <a:highlight>
                  <a:srgbClr val="FFFFFF"/>
                </a:highlight>
                <a:latin typeface="Times New Roman"/>
                <a:ea typeface="Times New Roman"/>
                <a:cs typeface="Times New Roman"/>
                <a:sym typeface="Times New Roman"/>
              </a:rPr>
              <a:t>Machine Learning</a:t>
            </a:r>
            <a:endParaRPr/>
          </a:p>
          <a:p>
            <a:pPr marL="0" marR="0" lvl="0" indent="0" algn="l" rtl="0">
              <a:lnSpc>
                <a:spcPct val="125555"/>
              </a:lnSpc>
              <a:spcBef>
                <a:spcPts val="0"/>
              </a:spcBef>
              <a:spcAft>
                <a:spcPts val="0"/>
              </a:spcAft>
              <a:buNone/>
            </a:pPr>
            <a:r>
              <a:rPr lang="en-US" sz="1800">
                <a:solidFill>
                  <a:schemeClr val="dk1"/>
                </a:solidFill>
                <a:highlight>
                  <a:srgbClr val="FFFFFF"/>
                </a:highlight>
                <a:latin typeface="Times New Roman"/>
                <a:ea typeface="Times New Roman"/>
                <a:cs typeface="Times New Roman"/>
                <a:sym typeface="Times New Roman"/>
              </a:rPr>
              <a:t>        1.6.2   Deep Learning</a:t>
            </a:r>
            <a:endParaRPr/>
          </a:p>
          <a:p>
            <a:pPr marL="0" marR="0" lvl="0" indent="0" algn="l" rtl="0">
              <a:lnSpc>
                <a:spcPct val="125555"/>
              </a:lnSpc>
              <a:spcBef>
                <a:spcPts val="0"/>
              </a:spcBef>
              <a:spcAft>
                <a:spcPts val="0"/>
              </a:spcAft>
              <a:buNone/>
            </a:pPr>
            <a:r>
              <a:rPr lang="en-US" sz="1800">
                <a:solidFill>
                  <a:schemeClr val="dk1"/>
                </a:solidFill>
                <a:highlight>
                  <a:srgbClr val="FFFFFF"/>
                </a:highlight>
                <a:latin typeface="Times New Roman"/>
                <a:ea typeface="Times New Roman"/>
                <a:cs typeface="Times New Roman"/>
                <a:sym typeface="Times New Roman"/>
              </a:rPr>
              <a:t>                   1.6.2.1   Deep Neural Network</a:t>
            </a:r>
            <a:endParaRPr/>
          </a:p>
          <a:p>
            <a:pPr marL="0" marR="0" lvl="0" indent="0" algn="l" rtl="0">
              <a:lnSpc>
                <a:spcPct val="125555"/>
              </a:lnSpc>
              <a:spcBef>
                <a:spcPts val="0"/>
              </a:spcBef>
              <a:spcAft>
                <a:spcPts val="0"/>
              </a:spcAft>
              <a:buNone/>
            </a:pPr>
            <a:r>
              <a:rPr lang="en-US" sz="1800">
                <a:solidFill>
                  <a:schemeClr val="dk1"/>
                </a:solidFill>
                <a:highlight>
                  <a:srgbClr val="FFFFFF"/>
                </a:highlight>
                <a:latin typeface="Times New Roman"/>
                <a:ea typeface="Times New Roman"/>
                <a:cs typeface="Times New Roman"/>
                <a:sym typeface="Times New Roman"/>
              </a:rPr>
              <a:t>                   1.6.2.2   Convolutional Neural Network</a:t>
            </a:r>
            <a:endParaRPr/>
          </a:p>
          <a:p>
            <a:pPr marL="0" marR="0" lvl="0" indent="0" algn="l" rtl="0">
              <a:lnSpc>
                <a:spcPct val="125555"/>
              </a:lnSpc>
              <a:spcBef>
                <a:spcPts val="0"/>
              </a:spcBef>
              <a:spcAft>
                <a:spcPts val="0"/>
              </a:spcAft>
              <a:buNone/>
            </a:pPr>
            <a:r>
              <a:rPr lang="en-US" sz="1800">
                <a:solidFill>
                  <a:schemeClr val="dk1"/>
                </a:solidFill>
                <a:highlight>
                  <a:srgbClr val="FFFFFF"/>
                </a:highlight>
                <a:latin typeface="Times New Roman"/>
                <a:ea typeface="Times New Roman"/>
                <a:cs typeface="Times New Roman"/>
                <a:sym typeface="Times New Roman"/>
              </a:rPr>
              <a:t>                   1.6.2.3   Loss Function</a:t>
            </a:r>
            <a:endParaRPr/>
          </a:p>
          <a:p>
            <a:pPr marL="0" marR="0" lvl="0" indent="0" algn="l" rtl="0">
              <a:lnSpc>
                <a:spcPct val="125555"/>
              </a:lnSpc>
              <a:spcBef>
                <a:spcPts val="0"/>
              </a:spcBef>
              <a:spcAft>
                <a:spcPts val="0"/>
              </a:spcAft>
              <a:buNone/>
            </a:pPr>
            <a:r>
              <a:rPr lang="en-US" sz="1800">
                <a:solidFill>
                  <a:schemeClr val="dk1"/>
                </a:solidFill>
                <a:highlight>
                  <a:srgbClr val="FFFFFF"/>
                </a:highlight>
                <a:latin typeface="Times New Roman"/>
                <a:ea typeface="Times New Roman"/>
                <a:cs typeface="Times New Roman"/>
                <a:sym typeface="Times New Roman"/>
              </a:rPr>
              <a:t>                   1.6.2.4   Optimization</a:t>
            </a:r>
            <a:endParaRPr/>
          </a:p>
          <a:p>
            <a:pPr marL="0" marR="0" lvl="0" indent="0" algn="l" rtl="0">
              <a:lnSpc>
                <a:spcPct val="125555"/>
              </a:lnSpc>
              <a:spcBef>
                <a:spcPts val="0"/>
              </a:spcBef>
              <a:spcAft>
                <a:spcPts val="0"/>
              </a:spcAft>
              <a:buNone/>
            </a:pPr>
            <a:r>
              <a:rPr lang="en-US" sz="1800">
                <a:solidFill>
                  <a:schemeClr val="dk1"/>
                </a:solidFill>
                <a:highlight>
                  <a:srgbClr val="FFFFFF"/>
                </a:highlight>
                <a:latin typeface="Times New Roman"/>
                <a:ea typeface="Times New Roman"/>
                <a:cs typeface="Times New Roman"/>
                <a:sym typeface="Times New Roman"/>
              </a:rPr>
              <a:t>        1.6.3   Self-supervised Learning</a:t>
            </a:r>
            <a:endParaRPr/>
          </a:p>
          <a:p>
            <a:pPr marL="0" marR="0" lvl="0" indent="0" algn="l" rtl="0">
              <a:lnSpc>
                <a:spcPct val="125555"/>
              </a:lnSpc>
              <a:spcBef>
                <a:spcPts val="0"/>
              </a:spcBef>
              <a:spcAft>
                <a:spcPts val="0"/>
              </a:spcAft>
              <a:buNone/>
            </a:pPr>
            <a:r>
              <a:rPr lang="en-US" sz="1800">
                <a:solidFill>
                  <a:schemeClr val="dk1"/>
                </a:solidFill>
                <a:highlight>
                  <a:srgbClr val="FFFFFF"/>
                </a:highlight>
                <a:latin typeface="Times New Roman"/>
                <a:ea typeface="Times New Roman"/>
                <a:cs typeface="Times New Roman"/>
                <a:sym typeface="Times New Roman"/>
              </a:rPr>
              <a:t>        1.6.4   Multiple Instance Learning</a:t>
            </a:r>
            <a:endParaRPr/>
          </a:p>
          <a:p>
            <a:pPr marL="0" marR="0" lvl="0" indent="0" algn="l" rtl="0">
              <a:lnSpc>
                <a:spcPct val="125555"/>
              </a:lnSpc>
              <a:spcBef>
                <a:spcPts val="0"/>
              </a:spcBef>
              <a:spcAft>
                <a:spcPts val="0"/>
              </a:spcAft>
              <a:buNone/>
            </a:pPr>
            <a:r>
              <a:rPr lang="en-US" sz="1800">
                <a:solidFill>
                  <a:schemeClr val="dk1"/>
                </a:solidFill>
                <a:highlight>
                  <a:srgbClr val="FFFFFF"/>
                </a:highlight>
                <a:latin typeface="Times New Roman"/>
                <a:ea typeface="Times New Roman"/>
                <a:cs typeface="Times New Roman"/>
                <a:sym typeface="Times New Roman"/>
              </a:rPr>
              <a:t>        1.6.5   MIL Attention Mechanism</a:t>
            </a:r>
            <a:endParaRPr/>
          </a:p>
          <a:p>
            <a:pPr marL="0" marR="0" lvl="0" indent="0" algn="l" rtl="0">
              <a:lnSpc>
                <a:spcPct val="125555"/>
              </a:lnSpc>
              <a:spcBef>
                <a:spcPts val="0"/>
              </a:spcBef>
              <a:spcAft>
                <a:spcPts val="0"/>
              </a:spcAft>
              <a:buNone/>
            </a:pPr>
            <a:r>
              <a:rPr lang="en-US" sz="1800">
                <a:solidFill>
                  <a:schemeClr val="dk1"/>
                </a:solidFill>
                <a:highlight>
                  <a:srgbClr val="FFFFFF"/>
                </a:highlight>
                <a:latin typeface="Times New Roman"/>
                <a:ea typeface="Times New Roman"/>
                <a:cs typeface="Times New Roman"/>
                <a:sym typeface="Times New Roman"/>
              </a:rPr>
              <a:t>        1.6.6   Self-attention Mechanism</a:t>
            </a:r>
            <a:endParaRPr sz="1800" b="1">
              <a:solidFill>
                <a:schemeClr val="dk1"/>
              </a:solidFill>
              <a:latin typeface="Times New Roman"/>
              <a:ea typeface="Times New Roman"/>
              <a:cs typeface="Times New Roman"/>
              <a:sym typeface="Times New Roman"/>
            </a:endParaRPr>
          </a:p>
          <a:p>
            <a:pPr marL="0" marR="0" lvl="0" indent="0" algn="l" rtl="0">
              <a:lnSpc>
                <a:spcPct val="125555"/>
              </a:lnSpc>
              <a:spcBef>
                <a:spcPts val="0"/>
              </a:spcBef>
              <a:spcAft>
                <a:spcPts val="0"/>
              </a:spcAft>
              <a:buNone/>
            </a:pPr>
            <a:r>
              <a:rPr lang="en-US" sz="1800" b="1">
                <a:solidFill>
                  <a:schemeClr val="dk1"/>
                </a:solidFill>
                <a:latin typeface="Times New Roman"/>
                <a:ea typeface="Times New Roman"/>
                <a:cs typeface="Times New Roman"/>
                <a:sym typeface="Times New Roman"/>
              </a:rPr>
              <a:t>1.7   Specific Aims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3" name="圖形 2">
            <a:extLst>
              <a:ext uri="{FF2B5EF4-FFF2-40B4-BE49-F238E27FC236}">
                <a16:creationId xmlns:a16="http://schemas.microsoft.com/office/drawing/2014/main" id="{E22CF1DA-5CF2-60E3-70CD-3B37060AB7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338" y="-26335"/>
            <a:ext cx="11971283" cy="688433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pic>
        <p:nvPicPr>
          <p:cNvPr id="538" name="Google Shape;538;g2dad028e290_0_39"/>
          <p:cNvPicPr preferRelativeResize="0"/>
          <p:nvPr/>
        </p:nvPicPr>
        <p:blipFill>
          <a:blip r:embed="rId3">
            <a:alphaModFix/>
          </a:blip>
          <a:stretch>
            <a:fillRect/>
          </a:stretch>
        </p:blipFill>
        <p:spPr>
          <a:xfrm>
            <a:off x="152400" y="152400"/>
            <a:ext cx="11887199" cy="415108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19"/>
          <p:cNvSpPr/>
          <p:nvPr/>
        </p:nvSpPr>
        <p:spPr>
          <a:xfrm>
            <a:off x="287742" y="258747"/>
            <a:ext cx="2100456" cy="453428"/>
          </a:xfrm>
          <a:prstGeom prst="roundRect">
            <a:avLst>
              <a:gd name="adj" fmla="val 50000"/>
            </a:avLst>
          </a:prstGeom>
          <a:solidFill>
            <a:srgbClr val="2F549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Times New Roman"/>
                <a:ea typeface="Times New Roman"/>
                <a:cs typeface="Times New Roman"/>
                <a:sym typeface="Times New Roman"/>
              </a:rPr>
              <a:t>Future works</a:t>
            </a:r>
            <a:endParaRPr sz="2400" b="1">
              <a:solidFill>
                <a:schemeClr val="lt1"/>
              </a:solidFill>
              <a:latin typeface="Times New Roman"/>
              <a:ea typeface="Times New Roman"/>
              <a:cs typeface="Times New Roman"/>
              <a:sym typeface="Times New Roman"/>
            </a:endParaRPr>
          </a:p>
        </p:txBody>
      </p:sp>
      <p:grpSp>
        <p:nvGrpSpPr>
          <p:cNvPr id="544" name="Google Shape;544;p19"/>
          <p:cNvGrpSpPr/>
          <p:nvPr/>
        </p:nvGrpSpPr>
        <p:grpSpPr>
          <a:xfrm>
            <a:off x="1060763" y="1093360"/>
            <a:ext cx="720000" cy="769441"/>
            <a:chOff x="1498967" y="3890940"/>
            <a:chExt cx="720000" cy="769441"/>
          </a:xfrm>
        </p:grpSpPr>
        <p:sp>
          <p:nvSpPr>
            <p:cNvPr id="545" name="Google Shape;545;p19"/>
            <p:cNvSpPr/>
            <p:nvPr/>
          </p:nvSpPr>
          <p:spPr>
            <a:xfrm>
              <a:off x="1498967" y="3937433"/>
              <a:ext cx="720000" cy="720000"/>
            </a:xfrm>
            <a:prstGeom prst="ellipse">
              <a:avLst/>
            </a:prstGeom>
            <a:noFill/>
            <a:ln w="381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6" name="Google Shape;546;p19"/>
            <p:cNvSpPr txBox="1"/>
            <p:nvPr/>
          </p:nvSpPr>
          <p:spPr>
            <a:xfrm>
              <a:off x="1507235" y="3890940"/>
              <a:ext cx="711732"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a:solidFill>
                    <a:schemeClr val="dk1"/>
                  </a:solidFill>
                  <a:latin typeface="Times New Roman"/>
                  <a:ea typeface="Times New Roman"/>
                  <a:cs typeface="Times New Roman"/>
                  <a:sym typeface="Times New Roman"/>
                </a:rPr>
                <a:t>1</a:t>
              </a:r>
              <a:endParaRPr sz="4400" b="1">
                <a:solidFill>
                  <a:schemeClr val="dk1"/>
                </a:solidFill>
                <a:latin typeface="Times New Roman"/>
                <a:ea typeface="Times New Roman"/>
                <a:cs typeface="Times New Roman"/>
                <a:sym typeface="Times New Roman"/>
              </a:endParaRPr>
            </a:p>
          </p:txBody>
        </p:sp>
      </p:grpSp>
      <p:sp>
        <p:nvSpPr>
          <p:cNvPr id="547" name="Google Shape;547;p19"/>
          <p:cNvSpPr/>
          <p:nvPr/>
        </p:nvSpPr>
        <p:spPr>
          <a:xfrm>
            <a:off x="1850399" y="1008801"/>
            <a:ext cx="9616923" cy="938558"/>
          </a:xfrm>
          <a:prstGeom prst="roundRect">
            <a:avLst>
              <a:gd name="adj" fmla="val 50000"/>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n-US" sz="2400" b="1">
                <a:solidFill>
                  <a:schemeClr val="dk1"/>
                </a:solidFill>
                <a:latin typeface="Times New Roman"/>
                <a:ea typeface="Times New Roman"/>
                <a:cs typeface="Times New Roman"/>
                <a:sym typeface="Times New Roman"/>
              </a:rPr>
              <a:t>Write introduction, materials &amp; methods (thesis)</a:t>
            </a:r>
            <a:endParaRPr/>
          </a:p>
        </p:txBody>
      </p:sp>
      <p:grpSp>
        <p:nvGrpSpPr>
          <p:cNvPr id="548" name="Google Shape;548;p19"/>
          <p:cNvGrpSpPr/>
          <p:nvPr/>
        </p:nvGrpSpPr>
        <p:grpSpPr>
          <a:xfrm>
            <a:off x="1069031" y="2078411"/>
            <a:ext cx="720000" cy="769441"/>
            <a:chOff x="1498967" y="3890940"/>
            <a:chExt cx="720000" cy="769441"/>
          </a:xfrm>
        </p:grpSpPr>
        <p:sp>
          <p:nvSpPr>
            <p:cNvPr id="549" name="Google Shape;549;p19"/>
            <p:cNvSpPr/>
            <p:nvPr/>
          </p:nvSpPr>
          <p:spPr>
            <a:xfrm>
              <a:off x="1498967" y="3937433"/>
              <a:ext cx="720000" cy="720000"/>
            </a:xfrm>
            <a:prstGeom prst="ellipse">
              <a:avLst/>
            </a:prstGeom>
            <a:noFill/>
            <a:ln w="381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0" name="Google Shape;550;p19"/>
            <p:cNvSpPr txBox="1"/>
            <p:nvPr/>
          </p:nvSpPr>
          <p:spPr>
            <a:xfrm>
              <a:off x="1507235" y="3890940"/>
              <a:ext cx="711732"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a:solidFill>
                    <a:schemeClr val="dk1"/>
                  </a:solidFill>
                  <a:latin typeface="Times New Roman"/>
                  <a:ea typeface="Times New Roman"/>
                  <a:cs typeface="Times New Roman"/>
                  <a:sym typeface="Times New Roman"/>
                </a:rPr>
                <a:t>2</a:t>
              </a:r>
              <a:endParaRPr sz="4400" b="1">
                <a:solidFill>
                  <a:schemeClr val="dk1"/>
                </a:solidFill>
                <a:latin typeface="Times New Roman"/>
                <a:ea typeface="Times New Roman"/>
                <a:cs typeface="Times New Roman"/>
                <a:sym typeface="Times New Roman"/>
              </a:endParaRPr>
            </a:p>
          </p:txBody>
        </p:sp>
      </p:grpSp>
      <p:sp>
        <p:nvSpPr>
          <p:cNvPr id="551" name="Google Shape;551;p19"/>
          <p:cNvSpPr/>
          <p:nvPr/>
        </p:nvSpPr>
        <p:spPr>
          <a:xfrm>
            <a:off x="1858667" y="1993852"/>
            <a:ext cx="9616923" cy="938558"/>
          </a:xfrm>
          <a:prstGeom prst="roundRect">
            <a:avLst>
              <a:gd name="adj" fmla="val 50000"/>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n-US" sz="2400" b="1">
                <a:solidFill>
                  <a:schemeClr val="dk1"/>
                </a:solidFill>
                <a:latin typeface="Times New Roman"/>
                <a:ea typeface="Times New Roman"/>
                <a:cs typeface="Times New Roman"/>
                <a:sym typeface="Times New Roman"/>
              </a:rPr>
              <a:t>Keep improve performance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51" name="圖形 150">
            <a:extLst>
              <a:ext uri="{FF2B5EF4-FFF2-40B4-BE49-F238E27FC236}">
                <a16:creationId xmlns:a16="http://schemas.microsoft.com/office/drawing/2014/main" id="{BA18244C-A99A-C94B-8ABF-CDA006B14B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501" y="-28800"/>
            <a:ext cx="11975570" cy="68868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2" name="圖形 1">
            <a:extLst>
              <a:ext uri="{FF2B5EF4-FFF2-40B4-BE49-F238E27FC236}">
                <a16:creationId xmlns:a16="http://schemas.microsoft.com/office/drawing/2014/main" id="{48B0D619-44A0-5B37-D0CB-8E2212F38A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800" y="-28800"/>
            <a:ext cx="11975570" cy="68868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
          <p:cNvSpPr/>
          <p:nvPr/>
        </p:nvSpPr>
        <p:spPr>
          <a:xfrm>
            <a:off x="287750" y="258750"/>
            <a:ext cx="4451700" cy="453300"/>
          </a:xfrm>
          <a:prstGeom prst="roundRect">
            <a:avLst>
              <a:gd name="adj" fmla="val 50000"/>
            </a:avLst>
          </a:prstGeom>
          <a:solidFill>
            <a:srgbClr val="2F549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Times New Roman"/>
                <a:ea typeface="Times New Roman"/>
                <a:cs typeface="Times New Roman"/>
                <a:sym typeface="Times New Roman"/>
              </a:rPr>
              <a:t>BRAF prediction (Our results)  </a:t>
            </a:r>
            <a:endParaRPr sz="2400" b="1">
              <a:solidFill>
                <a:schemeClr val="lt1"/>
              </a:solidFill>
              <a:latin typeface="Times New Roman"/>
              <a:ea typeface="Times New Roman"/>
              <a:cs typeface="Times New Roman"/>
              <a:sym typeface="Times New Roman"/>
            </a:endParaRPr>
          </a:p>
        </p:txBody>
      </p:sp>
      <p:pic>
        <p:nvPicPr>
          <p:cNvPr id="368" name="Google Shape;368;p5"/>
          <p:cNvPicPr preferRelativeResize="0"/>
          <p:nvPr/>
        </p:nvPicPr>
        <p:blipFill rotWithShape="1">
          <a:blip r:embed="rId3">
            <a:alphaModFix/>
          </a:blip>
          <a:srcRect/>
          <a:stretch/>
        </p:blipFill>
        <p:spPr>
          <a:xfrm>
            <a:off x="67506" y="3536934"/>
            <a:ext cx="2879152" cy="2840419"/>
          </a:xfrm>
          <a:prstGeom prst="rect">
            <a:avLst/>
          </a:prstGeom>
          <a:noFill/>
          <a:ln>
            <a:noFill/>
          </a:ln>
        </p:spPr>
      </p:pic>
      <p:pic>
        <p:nvPicPr>
          <p:cNvPr id="369" name="Google Shape;369;p5"/>
          <p:cNvPicPr preferRelativeResize="0"/>
          <p:nvPr/>
        </p:nvPicPr>
        <p:blipFill rotWithShape="1">
          <a:blip r:embed="rId4">
            <a:alphaModFix/>
          </a:blip>
          <a:srcRect/>
          <a:stretch/>
        </p:blipFill>
        <p:spPr>
          <a:xfrm>
            <a:off x="3105858" y="3536933"/>
            <a:ext cx="2879153" cy="2840420"/>
          </a:xfrm>
          <a:prstGeom prst="rect">
            <a:avLst/>
          </a:prstGeom>
          <a:noFill/>
          <a:ln>
            <a:noFill/>
          </a:ln>
        </p:spPr>
      </p:pic>
      <p:pic>
        <p:nvPicPr>
          <p:cNvPr id="370" name="Google Shape;370;p5"/>
          <p:cNvPicPr preferRelativeResize="0"/>
          <p:nvPr/>
        </p:nvPicPr>
        <p:blipFill rotWithShape="1">
          <a:blip r:embed="rId5">
            <a:alphaModFix/>
          </a:blip>
          <a:srcRect/>
          <a:stretch/>
        </p:blipFill>
        <p:spPr>
          <a:xfrm>
            <a:off x="6144211" y="3555025"/>
            <a:ext cx="2879153" cy="2840420"/>
          </a:xfrm>
          <a:prstGeom prst="rect">
            <a:avLst/>
          </a:prstGeom>
          <a:noFill/>
          <a:ln>
            <a:noFill/>
          </a:ln>
        </p:spPr>
      </p:pic>
      <p:pic>
        <p:nvPicPr>
          <p:cNvPr id="371" name="Google Shape;371;p5"/>
          <p:cNvPicPr preferRelativeResize="0"/>
          <p:nvPr/>
        </p:nvPicPr>
        <p:blipFill rotWithShape="1">
          <a:blip r:embed="rId6">
            <a:alphaModFix/>
          </a:blip>
          <a:srcRect/>
          <a:stretch/>
        </p:blipFill>
        <p:spPr>
          <a:xfrm>
            <a:off x="9182564" y="3555025"/>
            <a:ext cx="2879154" cy="2840421"/>
          </a:xfrm>
          <a:prstGeom prst="rect">
            <a:avLst/>
          </a:prstGeom>
          <a:noFill/>
          <a:ln>
            <a:noFill/>
          </a:ln>
        </p:spPr>
      </p:pic>
      <p:sp>
        <p:nvSpPr>
          <p:cNvPr id="372" name="Google Shape;372;p5"/>
          <p:cNvSpPr txBox="1"/>
          <p:nvPr/>
        </p:nvSpPr>
        <p:spPr>
          <a:xfrm>
            <a:off x="-30396" y="3321066"/>
            <a:ext cx="636274"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chemeClr val="dk1"/>
                </a:solidFill>
                <a:latin typeface="Times New Roman"/>
                <a:ea typeface="Times New Roman"/>
                <a:cs typeface="Times New Roman"/>
                <a:sym typeface="Times New Roman"/>
              </a:rPr>
              <a:t>(A)</a:t>
            </a:r>
            <a:endParaRPr sz="1400" b="1">
              <a:solidFill>
                <a:schemeClr val="dk1"/>
              </a:solidFill>
              <a:latin typeface="Times New Roman"/>
              <a:ea typeface="Times New Roman"/>
              <a:cs typeface="Times New Roman"/>
              <a:sym typeface="Times New Roman"/>
            </a:endParaRPr>
          </a:p>
        </p:txBody>
      </p:sp>
      <p:sp>
        <p:nvSpPr>
          <p:cNvPr id="373" name="Google Shape;373;p5"/>
          <p:cNvSpPr txBox="1"/>
          <p:nvPr/>
        </p:nvSpPr>
        <p:spPr>
          <a:xfrm>
            <a:off x="2994456" y="3321066"/>
            <a:ext cx="636274"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chemeClr val="dk1"/>
                </a:solidFill>
                <a:latin typeface="Times New Roman"/>
                <a:ea typeface="Times New Roman"/>
                <a:cs typeface="Times New Roman"/>
                <a:sym typeface="Times New Roman"/>
              </a:rPr>
              <a:t>(B)</a:t>
            </a:r>
            <a:endParaRPr sz="1400" b="1">
              <a:solidFill>
                <a:schemeClr val="dk1"/>
              </a:solidFill>
              <a:latin typeface="Times New Roman"/>
              <a:ea typeface="Times New Roman"/>
              <a:cs typeface="Times New Roman"/>
              <a:sym typeface="Times New Roman"/>
            </a:endParaRPr>
          </a:p>
        </p:txBody>
      </p:sp>
      <p:sp>
        <p:nvSpPr>
          <p:cNvPr id="374" name="Google Shape;374;p5"/>
          <p:cNvSpPr txBox="1"/>
          <p:nvPr/>
        </p:nvSpPr>
        <p:spPr>
          <a:xfrm>
            <a:off x="6014828" y="3315918"/>
            <a:ext cx="636274"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chemeClr val="dk1"/>
                </a:solidFill>
                <a:latin typeface="Times New Roman"/>
                <a:ea typeface="Times New Roman"/>
                <a:cs typeface="Times New Roman"/>
                <a:sym typeface="Times New Roman"/>
              </a:rPr>
              <a:t>(C)</a:t>
            </a:r>
            <a:endParaRPr sz="1400" b="1">
              <a:solidFill>
                <a:schemeClr val="dk1"/>
              </a:solidFill>
              <a:latin typeface="Times New Roman"/>
              <a:ea typeface="Times New Roman"/>
              <a:cs typeface="Times New Roman"/>
              <a:sym typeface="Times New Roman"/>
            </a:endParaRPr>
          </a:p>
        </p:txBody>
      </p:sp>
      <p:sp>
        <p:nvSpPr>
          <p:cNvPr id="375" name="Google Shape;375;p5"/>
          <p:cNvSpPr txBox="1"/>
          <p:nvPr/>
        </p:nvSpPr>
        <p:spPr>
          <a:xfrm>
            <a:off x="9059922" y="3315917"/>
            <a:ext cx="636274"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chemeClr val="dk1"/>
                </a:solidFill>
                <a:latin typeface="Times New Roman"/>
                <a:ea typeface="Times New Roman"/>
                <a:cs typeface="Times New Roman"/>
                <a:sym typeface="Times New Roman"/>
              </a:rPr>
              <a:t>(D)</a:t>
            </a:r>
            <a:endParaRPr sz="1400" b="1">
              <a:solidFill>
                <a:schemeClr val="dk1"/>
              </a:solidFill>
              <a:latin typeface="Times New Roman"/>
              <a:ea typeface="Times New Roman"/>
              <a:cs typeface="Times New Roman"/>
              <a:sym typeface="Times New Roman"/>
            </a:endParaRPr>
          </a:p>
        </p:txBody>
      </p:sp>
      <p:pic>
        <p:nvPicPr>
          <p:cNvPr id="376" name="Google Shape;376;p5"/>
          <p:cNvPicPr preferRelativeResize="0"/>
          <p:nvPr/>
        </p:nvPicPr>
        <p:blipFill>
          <a:blip r:embed="rId7">
            <a:alphaModFix/>
          </a:blip>
          <a:stretch>
            <a:fillRect/>
          </a:stretch>
        </p:blipFill>
        <p:spPr>
          <a:xfrm>
            <a:off x="951363" y="864450"/>
            <a:ext cx="10289269" cy="229906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6"/>
          <p:cNvSpPr/>
          <p:nvPr/>
        </p:nvSpPr>
        <p:spPr>
          <a:xfrm>
            <a:off x="287750" y="258750"/>
            <a:ext cx="4464000" cy="453300"/>
          </a:xfrm>
          <a:prstGeom prst="roundRect">
            <a:avLst>
              <a:gd name="adj" fmla="val 50000"/>
            </a:avLst>
          </a:prstGeom>
          <a:solidFill>
            <a:srgbClr val="2F549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Times New Roman"/>
                <a:ea typeface="Times New Roman"/>
                <a:cs typeface="Times New Roman"/>
                <a:sym typeface="Times New Roman"/>
              </a:rPr>
              <a:t>KRAS prediction (Our results)  </a:t>
            </a:r>
            <a:endParaRPr sz="2400" b="1">
              <a:solidFill>
                <a:schemeClr val="lt1"/>
              </a:solidFill>
              <a:latin typeface="Times New Roman"/>
              <a:ea typeface="Times New Roman"/>
              <a:cs typeface="Times New Roman"/>
              <a:sym typeface="Times New Roman"/>
            </a:endParaRPr>
          </a:p>
        </p:txBody>
      </p:sp>
      <p:pic>
        <p:nvPicPr>
          <p:cNvPr id="382" name="Google Shape;382;p6"/>
          <p:cNvPicPr preferRelativeResize="0"/>
          <p:nvPr/>
        </p:nvPicPr>
        <p:blipFill rotWithShape="1">
          <a:blip r:embed="rId3">
            <a:alphaModFix/>
          </a:blip>
          <a:srcRect/>
          <a:stretch/>
        </p:blipFill>
        <p:spPr>
          <a:xfrm>
            <a:off x="68368" y="3536934"/>
            <a:ext cx="2877427" cy="2840419"/>
          </a:xfrm>
          <a:prstGeom prst="rect">
            <a:avLst/>
          </a:prstGeom>
          <a:noFill/>
          <a:ln>
            <a:noFill/>
          </a:ln>
        </p:spPr>
      </p:pic>
      <p:pic>
        <p:nvPicPr>
          <p:cNvPr id="383" name="Google Shape;383;p6"/>
          <p:cNvPicPr preferRelativeResize="0"/>
          <p:nvPr/>
        </p:nvPicPr>
        <p:blipFill rotWithShape="1">
          <a:blip r:embed="rId4">
            <a:alphaModFix/>
          </a:blip>
          <a:srcRect/>
          <a:stretch/>
        </p:blipFill>
        <p:spPr>
          <a:xfrm>
            <a:off x="3105858" y="3536933"/>
            <a:ext cx="2879153" cy="2840420"/>
          </a:xfrm>
          <a:prstGeom prst="rect">
            <a:avLst/>
          </a:prstGeom>
          <a:noFill/>
          <a:ln>
            <a:noFill/>
          </a:ln>
        </p:spPr>
      </p:pic>
      <p:pic>
        <p:nvPicPr>
          <p:cNvPr id="384" name="Google Shape;384;p6"/>
          <p:cNvPicPr preferRelativeResize="0"/>
          <p:nvPr/>
        </p:nvPicPr>
        <p:blipFill rotWithShape="1">
          <a:blip r:embed="rId5">
            <a:alphaModFix/>
          </a:blip>
          <a:srcRect/>
          <a:stretch/>
        </p:blipFill>
        <p:spPr>
          <a:xfrm>
            <a:off x="6144211" y="3555025"/>
            <a:ext cx="2879153" cy="2840420"/>
          </a:xfrm>
          <a:prstGeom prst="rect">
            <a:avLst/>
          </a:prstGeom>
          <a:noFill/>
          <a:ln>
            <a:noFill/>
          </a:ln>
        </p:spPr>
      </p:pic>
      <p:pic>
        <p:nvPicPr>
          <p:cNvPr id="385" name="Google Shape;385;p6"/>
          <p:cNvPicPr preferRelativeResize="0"/>
          <p:nvPr/>
        </p:nvPicPr>
        <p:blipFill rotWithShape="1">
          <a:blip r:embed="rId6">
            <a:alphaModFix/>
          </a:blip>
          <a:srcRect/>
          <a:stretch/>
        </p:blipFill>
        <p:spPr>
          <a:xfrm>
            <a:off x="9182564" y="3555025"/>
            <a:ext cx="2879154" cy="2840420"/>
          </a:xfrm>
          <a:prstGeom prst="rect">
            <a:avLst/>
          </a:prstGeom>
          <a:noFill/>
          <a:ln>
            <a:noFill/>
          </a:ln>
        </p:spPr>
      </p:pic>
      <p:sp>
        <p:nvSpPr>
          <p:cNvPr id="386" name="Google Shape;386;p6"/>
          <p:cNvSpPr txBox="1"/>
          <p:nvPr/>
        </p:nvSpPr>
        <p:spPr>
          <a:xfrm>
            <a:off x="-30396" y="3321066"/>
            <a:ext cx="636274"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chemeClr val="dk1"/>
                </a:solidFill>
                <a:latin typeface="Times New Roman"/>
                <a:ea typeface="Times New Roman"/>
                <a:cs typeface="Times New Roman"/>
                <a:sym typeface="Times New Roman"/>
              </a:rPr>
              <a:t>(A)</a:t>
            </a:r>
            <a:endParaRPr sz="1400" b="1">
              <a:solidFill>
                <a:schemeClr val="dk1"/>
              </a:solidFill>
              <a:latin typeface="Times New Roman"/>
              <a:ea typeface="Times New Roman"/>
              <a:cs typeface="Times New Roman"/>
              <a:sym typeface="Times New Roman"/>
            </a:endParaRPr>
          </a:p>
        </p:txBody>
      </p:sp>
      <p:sp>
        <p:nvSpPr>
          <p:cNvPr id="387" name="Google Shape;387;p6"/>
          <p:cNvSpPr txBox="1"/>
          <p:nvPr/>
        </p:nvSpPr>
        <p:spPr>
          <a:xfrm>
            <a:off x="2994456" y="3321066"/>
            <a:ext cx="636274"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chemeClr val="dk1"/>
                </a:solidFill>
                <a:latin typeface="Times New Roman"/>
                <a:ea typeface="Times New Roman"/>
                <a:cs typeface="Times New Roman"/>
                <a:sym typeface="Times New Roman"/>
              </a:rPr>
              <a:t>(B)</a:t>
            </a:r>
            <a:endParaRPr sz="1400" b="1">
              <a:solidFill>
                <a:schemeClr val="dk1"/>
              </a:solidFill>
              <a:latin typeface="Times New Roman"/>
              <a:ea typeface="Times New Roman"/>
              <a:cs typeface="Times New Roman"/>
              <a:sym typeface="Times New Roman"/>
            </a:endParaRPr>
          </a:p>
        </p:txBody>
      </p:sp>
      <p:sp>
        <p:nvSpPr>
          <p:cNvPr id="388" name="Google Shape;388;p6"/>
          <p:cNvSpPr txBox="1"/>
          <p:nvPr/>
        </p:nvSpPr>
        <p:spPr>
          <a:xfrm>
            <a:off x="6014828" y="3315918"/>
            <a:ext cx="636274"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chemeClr val="dk1"/>
                </a:solidFill>
                <a:latin typeface="Times New Roman"/>
                <a:ea typeface="Times New Roman"/>
                <a:cs typeface="Times New Roman"/>
                <a:sym typeface="Times New Roman"/>
              </a:rPr>
              <a:t>(C)</a:t>
            </a:r>
            <a:endParaRPr sz="1400" b="1">
              <a:solidFill>
                <a:schemeClr val="dk1"/>
              </a:solidFill>
              <a:latin typeface="Times New Roman"/>
              <a:ea typeface="Times New Roman"/>
              <a:cs typeface="Times New Roman"/>
              <a:sym typeface="Times New Roman"/>
            </a:endParaRPr>
          </a:p>
        </p:txBody>
      </p:sp>
      <p:sp>
        <p:nvSpPr>
          <p:cNvPr id="389" name="Google Shape;389;p6"/>
          <p:cNvSpPr txBox="1"/>
          <p:nvPr/>
        </p:nvSpPr>
        <p:spPr>
          <a:xfrm>
            <a:off x="9059922" y="3315917"/>
            <a:ext cx="636274"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chemeClr val="dk1"/>
                </a:solidFill>
                <a:latin typeface="Times New Roman"/>
                <a:ea typeface="Times New Roman"/>
                <a:cs typeface="Times New Roman"/>
                <a:sym typeface="Times New Roman"/>
              </a:rPr>
              <a:t>(D)</a:t>
            </a:r>
            <a:endParaRPr sz="1400" b="1">
              <a:solidFill>
                <a:schemeClr val="dk1"/>
              </a:solidFill>
              <a:latin typeface="Times New Roman"/>
              <a:ea typeface="Times New Roman"/>
              <a:cs typeface="Times New Roman"/>
              <a:sym typeface="Times New Roman"/>
            </a:endParaRPr>
          </a:p>
        </p:txBody>
      </p:sp>
      <p:pic>
        <p:nvPicPr>
          <p:cNvPr id="390" name="Google Shape;390;p6"/>
          <p:cNvPicPr preferRelativeResize="0"/>
          <p:nvPr/>
        </p:nvPicPr>
        <p:blipFill>
          <a:blip r:embed="rId7">
            <a:alphaModFix/>
          </a:blip>
          <a:stretch>
            <a:fillRect/>
          </a:stretch>
        </p:blipFill>
        <p:spPr>
          <a:xfrm>
            <a:off x="951363" y="864450"/>
            <a:ext cx="10289269" cy="229906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7"/>
          <p:cNvSpPr/>
          <p:nvPr/>
        </p:nvSpPr>
        <p:spPr>
          <a:xfrm>
            <a:off x="287751" y="258750"/>
            <a:ext cx="4365900" cy="453300"/>
          </a:xfrm>
          <a:prstGeom prst="roundRect">
            <a:avLst>
              <a:gd name="adj" fmla="val 50000"/>
            </a:avLst>
          </a:prstGeom>
          <a:solidFill>
            <a:srgbClr val="2F549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Times New Roman"/>
                <a:ea typeface="Times New Roman"/>
                <a:cs typeface="Times New Roman"/>
                <a:sym typeface="Times New Roman"/>
              </a:rPr>
              <a:t>MSI prediction (Our results)  </a:t>
            </a:r>
            <a:endParaRPr sz="2400" b="1">
              <a:solidFill>
                <a:schemeClr val="lt1"/>
              </a:solidFill>
              <a:latin typeface="Times New Roman"/>
              <a:ea typeface="Times New Roman"/>
              <a:cs typeface="Times New Roman"/>
              <a:sym typeface="Times New Roman"/>
            </a:endParaRPr>
          </a:p>
        </p:txBody>
      </p:sp>
      <p:pic>
        <p:nvPicPr>
          <p:cNvPr id="396" name="Google Shape;396;p7"/>
          <p:cNvPicPr preferRelativeResize="0"/>
          <p:nvPr/>
        </p:nvPicPr>
        <p:blipFill rotWithShape="1">
          <a:blip r:embed="rId3">
            <a:alphaModFix/>
          </a:blip>
          <a:srcRect/>
          <a:stretch/>
        </p:blipFill>
        <p:spPr>
          <a:xfrm>
            <a:off x="67506" y="3536934"/>
            <a:ext cx="2879151" cy="2840419"/>
          </a:xfrm>
          <a:prstGeom prst="rect">
            <a:avLst/>
          </a:prstGeom>
          <a:noFill/>
          <a:ln>
            <a:noFill/>
          </a:ln>
        </p:spPr>
      </p:pic>
      <p:pic>
        <p:nvPicPr>
          <p:cNvPr id="397" name="Google Shape;397;p7"/>
          <p:cNvPicPr preferRelativeResize="0"/>
          <p:nvPr/>
        </p:nvPicPr>
        <p:blipFill rotWithShape="1">
          <a:blip r:embed="rId4">
            <a:alphaModFix/>
          </a:blip>
          <a:srcRect/>
          <a:stretch/>
        </p:blipFill>
        <p:spPr>
          <a:xfrm>
            <a:off x="3105858" y="3536933"/>
            <a:ext cx="2879153" cy="2840420"/>
          </a:xfrm>
          <a:prstGeom prst="rect">
            <a:avLst/>
          </a:prstGeom>
          <a:noFill/>
          <a:ln>
            <a:noFill/>
          </a:ln>
        </p:spPr>
      </p:pic>
      <p:pic>
        <p:nvPicPr>
          <p:cNvPr id="398" name="Google Shape;398;p7"/>
          <p:cNvPicPr preferRelativeResize="0"/>
          <p:nvPr/>
        </p:nvPicPr>
        <p:blipFill rotWithShape="1">
          <a:blip r:embed="rId5">
            <a:alphaModFix/>
          </a:blip>
          <a:srcRect/>
          <a:stretch/>
        </p:blipFill>
        <p:spPr>
          <a:xfrm>
            <a:off x="6144211" y="3555025"/>
            <a:ext cx="2879153" cy="2840420"/>
          </a:xfrm>
          <a:prstGeom prst="rect">
            <a:avLst/>
          </a:prstGeom>
          <a:noFill/>
          <a:ln>
            <a:noFill/>
          </a:ln>
        </p:spPr>
      </p:pic>
      <p:pic>
        <p:nvPicPr>
          <p:cNvPr id="399" name="Google Shape;399;p7"/>
          <p:cNvPicPr preferRelativeResize="0"/>
          <p:nvPr/>
        </p:nvPicPr>
        <p:blipFill rotWithShape="1">
          <a:blip r:embed="rId6">
            <a:alphaModFix/>
          </a:blip>
          <a:srcRect/>
          <a:stretch/>
        </p:blipFill>
        <p:spPr>
          <a:xfrm>
            <a:off x="9182564" y="3555025"/>
            <a:ext cx="2879154" cy="2840420"/>
          </a:xfrm>
          <a:prstGeom prst="rect">
            <a:avLst/>
          </a:prstGeom>
          <a:noFill/>
          <a:ln>
            <a:noFill/>
          </a:ln>
        </p:spPr>
      </p:pic>
      <p:sp>
        <p:nvSpPr>
          <p:cNvPr id="400" name="Google Shape;400;p7"/>
          <p:cNvSpPr txBox="1"/>
          <p:nvPr/>
        </p:nvSpPr>
        <p:spPr>
          <a:xfrm>
            <a:off x="-30396" y="3321066"/>
            <a:ext cx="636274"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chemeClr val="dk1"/>
                </a:solidFill>
                <a:latin typeface="Times New Roman"/>
                <a:ea typeface="Times New Roman"/>
                <a:cs typeface="Times New Roman"/>
                <a:sym typeface="Times New Roman"/>
              </a:rPr>
              <a:t>(A)</a:t>
            </a:r>
            <a:endParaRPr sz="1400" b="1">
              <a:solidFill>
                <a:schemeClr val="dk1"/>
              </a:solidFill>
              <a:latin typeface="Times New Roman"/>
              <a:ea typeface="Times New Roman"/>
              <a:cs typeface="Times New Roman"/>
              <a:sym typeface="Times New Roman"/>
            </a:endParaRPr>
          </a:p>
        </p:txBody>
      </p:sp>
      <p:sp>
        <p:nvSpPr>
          <p:cNvPr id="401" name="Google Shape;401;p7"/>
          <p:cNvSpPr txBox="1"/>
          <p:nvPr/>
        </p:nvSpPr>
        <p:spPr>
          <a:xfrm>
            <a:off x="2994456" y="3321066"/>
            <a:ext cx="636274"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chemeClr val="dk1"/>
                </a:solidFill>
                <a:latin typeface="Times New Roman"/>
                <a:ea typeface="Times New Roman"/>
                <a:cs typeface="Times New Roman"/>
                <a:sym typeface="Times New Roman"/>
              </a:rPr>
              <a:t>(B)</a:t>
            </a:r>
            <a:endParaRPr sz="1400" b="1">
              <a:solidFill>
                <a:schemeClr val="dk1"/>
              </a:solidFill>
              <a:latin typeface="Times New Roman"/>
              <a:ea typeface="Times New Roman"/>
              <a:cs typeface="Times New Roman"/>
              <a:sym typeface="Times New Roman"/>
            </a:endParaRPr>
          </a:p>
        </p:txBody>
      </p:sp>
      <p:sp>
        <p:nvSpPr>
          <p:cNvPr id="402" name="Google Shape;402;p7"/>
          <p:cNvSpPr txBox="1"/>
          <p:nvPr/>
        </p:nvSpPr>
        <p:spPr>
          <a:xfrm>
            <a:off x="6014828" y="3315918"/>
            <a:ext cx="636274"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chemeClr val="dk1"/>
                </a:solidFill>
                <a:latin typeface="Times New Roman"/>
                <a:ea typeface="Times New Roman"/>
                <a:cs typeface="Times New Roman"/>
                <a:sym typeface="Times New Roman"/>
              </a:rPr>
              <a:t>(C)</a:t>
            </a:r>
            <a:endParaRPr sz="1400" b="1">
              <a:solidFill>
                <a:schemeClr val="dk1"/>
              </a:solidFill>
              <a:latin typeface="Times New Roman"/>
              <a:ea typeface="Times New Roman"/>
              <a:cs typeface="Times New Roman"/>
              <a:sym typeface="Times New Roman"/>
            </a:endParaRPr>
          </a:p>
        </p:txBody>
      </p:sp>
      <p:sp>
        <p:nvSpPr>
          <p:cNvPr id="403" name="Google Shape;403;p7"/>
          <p:cNvSpPr txBox="1"/>
          <p:nvPr/>
        </p:nvSpPr>
        <p:spPr>
          <a:xfrm>
            <a:off x="9059922" y="3315917"/>
            <a:ext cx="636274"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chemeClr val="dk1"/>
                </a:solidFill>
                <a:latin typeface="Times New Roman"/>
                <a:ea typeface="Times New Roman"/>
                <a:cs typeface="Times New Roman"/>
                <a:sym typeface="Times New Roman"/>
              </a:rPr>
              <a:t>(D)</a:t>
            </a:r>
            <a:endParaRPr sz="1400" b="1">
              <a:solidFill>
                <a:schemeClr val="dk1"/>
              </a:solidFill>
              <a:latin typeface="Times New Roman"/>
              <a:ea typeface="Times New Roman"/>
              <a:cs typeface="Times New Roman"/>
              <a:sym typeface="Times New Roman"/>
            </a:endParaRPr>
          </a:p>
        </p:txBody>
      </p:sp>
      <p:pic>
        <p:nvPicPr>
          <p:cNvPr id="404" name="Google Shape;404;p7"/>
          <p:cNvPicPr preferRelativeResize="0"/>
          <p:nvPr/>
        </p:nvPicPr>
        <p:blipFill>
          <a:blip r:embed="rId7">
            <a:alphaModFix/>
          </a:blip>
          <a:stretch>
            <a:fillRect/>
          </a:stretch>
        </p:blipFill>
        <p:spPr>
          <a:xfrm>
            <a:off x="951363" y="867025"/>
            <a:ext cx="10289269" cy="229906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pic>
        <p:nvPicPr>
          <p:cNvPr id="409" name="Google Shape;409;p8"/>
          <p:cNvPicPr preferRelativeResize="0"/>
          <p:nvPr/>
        </p:nvPicPr>
        <p:blipFill>
          <a:blip r:embed="rId3">
            <a:alphaModFix/>
          </a:blip>
          <a:stretch>
            <a:fillRect/>
          </a:stretch>
        </p:blipFill>
        <p:spPr>
          <a:xfrm>
            <a:off x="152400" y="152400"/>
            <a:ext cx="11887199" cy="403716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pic>
        <p:nvPicPr>
          <p:cNvPr id="414" name="Google Shape;414;g2dad028e290_0_33"/>
          <p:cNvPicPr preferRelativeResize="0"/>
          <p:nvPr/>
        </p:nvPicPr>
        <p:blipFill>
          <a:blip r:embed="rId3">
            <a:alphaModFix/>
          </a:blip>
          <a:stretch>
            <a:fillRect/>
          </a:stretch>
        </p:blipFill>
        <p:spPr>
          <a:xfrm>
            <a:off x="152400" y="152400"/>
            <a:ext cx="11887201" cy="4320267"/>
          </a:xfrm>
          <a:prstGeom prst="rect">
            <a:avLst/>
          </a:prstGeom>
          <a:noFill/>
          <a:ln>
            <a:noFill/>
          </a:ln>
        </p:spPr>
      </p:pic>
    </p:spTree>
  </p:cSld>
  <p:clrMapOvr>
    <a:masterClrMapping/>
  </p:clrMapOvr>
</p:sld>
</file>

<file path=ppt/theme/theme1.xml><?xml version="1.0" encoding="utf-8"?>
<a:theme xmlns:a="http://schemas.openxmlformats.org/drawingml/2006/main" name="Office 佈景主題">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1207</Words>
  <Application>Microsoft Macintosh PowerPoint</Application>
  <PresentationFormat>寬螢幕</PresentationFormat>
  <Paragraphs>179</Paragraphs>
  <Slides>21</Slides>
  <Notes>21</Notes>
  <HiddenSlides>0</HiddenSlides>
  <MMClips>0</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21</vt:i4>
      </vt:variant>
    </vt:vector>
  </HeadingPairs>
  <TitlesOfParts>
    <vt:vector size="25" baseType="lpstr">
      <vt:lpstr>Arial</vt:lpstr>
      <vt:lpstr>Calibri</vt:lpstr>
      <vt:lpstr>Times New Roman</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willytien88@gmail.com</dc:creator>
  <cp:lastModifiedBy>willytien88@gmail.com</cp:lastModifiedBy>
  <cp:revision>2</cp:revision>
  <dcterms:created xsi:type="dcterms:W3CDTF">2022-09-18T02:51:45Z</dcterms:created>
  <dcterms:modified xsi:type="dcterms:W3CDTF">2024-06-10T06:42:36Z</dcterms:modified>
</cp:coreProperties>
</file>